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4" r:id="rId4"/>
    <p:sldId id="266" r:id="rId5"/>
    <p:sldId id="267" r:id="rId6"/>
    <p:sldId id="268" r:id="rId7"/>
    <p:sldId id="265" r:id="rId8"/>
    <p:sldId id="258" r:id="rId9"/>
    <p:sldId id="260" r:id="rId10"/>
    <p:sldId id="269" r:id="rId11"/>
    <p:sldId id="270" r:id="rId12"/>
    <p:sldId id="261" r:id="rId13"/>
    <p:sldId id="262"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2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GB"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April 7, 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April 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GB"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April 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April 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April 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April 7,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April 7,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April 7,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April 7,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April 7, 2013</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GB"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GB"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April 7, 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April 7, 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512" y="2512213"/>
            <a:ext cx="3670161" cy="3363578"/>
          </a:xfrm>
        </p:spPr>
        <p:txBody>
          <a:bodyPr>
            <a:normAutofit fontScale="90000"/>
          </a:bodyPr>
          <a:lstStyle/>
          <a:p>
            <a:r>
              <a:rPr lang="en-US" dirty="0" smtClean="0"/>
              <a:t>							</a:t>
            </a:r>
            <a:br>
              <a:rPr lang="en-US" dirty="0" smtClean="0"/>
            </a:br>
            <a:r>
              <a:rPr lang="en-US" dirty="0" smtClean="0"/>
              <a:t>What Kind Of Media Institution Might Distribute Your Media Product And Why?</a:t>
            </a:r>
            <a:endParaRPr lang="en-US" dirty="0"/>
          </a:p>
        </p:txBody>
      </p:sp>
    </p:spTree>
    <p:extLst>
      <p:ext uri="{BB962C8B-B14F-4D97-AF65-F5344CB8AC3E}">
        <p14:creationId xmlns:p14="http://schemas.microsoft.com/office/powerpoint/2010/main" val="36910272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07 at 10.57.56.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42402" y="2734726"/>
            <a:ext cx="3104478" cy="2750276"/>
          </a:xfrm>
          <a:prstGeom prst="rect">
            <a:avLst/>
          </a:prstGeom>
        </p:spPr>
      </p:pic>
      <p:pic>
        <p:nvPicPr>
          <p:cNvPr id="5" name="Picture 4" descr="Screen Shot 2013-04-07 at 10.58.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826" y="2369601"/>
            <a:ext cx="2654300" cy="3746500"/>
          </a:xfrm>
          <a:prstGeom prst="rect">
            <a:avLst/>
          </a:prstGeom>
        </p:spPr>
      </p:pic>
      <p:pic>
        <p:nvPicPr>
          <p:cNvPr id="6" name="Picture 5" descr="Screen Shot 2013-04-07 at 10.59.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81" y="448928"/>
            <a:ext cx="5016500" cy="1041400"/>
          </a:xfrm>
          <a:prstGeom prst="rect">
            <a:avLst/>
          </a:prstGeom>
        </p:spPr>
      </p:pic>
    </p:spTree>
    <p:extLst>
      <p:ext uri="{BB962C8B-B14F-4D97-AF65-F5344CB8AC3E}">
        <p14:creationId xmlns:p14="http://schemas.microsoft.com/office/powerpoint/2010/main" val="57906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220" y="2688514"/>
            <a:ext cx="7024744" cy="1143000"/>
          </a:xfrm>
        </p:spPr>
        <p:txBody>
          <a:bodyPr>
            <a:normAutofit fontScale="90000"/>
          </a:bodyPr>
          <a:lstStyle/>
          <a:p>
            <a:pPr algn="ctr"/>
            <a:r>
              <a:rPr lang="en-US" dirty="0" smtClean="0"/>
              <a:t>Below is a link to view the trailer for ‘Creepy Crawly’</a:t>
            </a:r>
            <a:endParaRPr lang="en-US" dirty="0"/>
          </a:p>
        </p:txBody>
      </p:sp>
    </p:spTree>
    <p:extLst>
      <p:ext uri="{BB962C8B-B14F-4D97-AF65-F5344CB8AC3E}">
        <p14:creationId xmlns:p14="http://schemas.microsoft.com/office/powerpoint/2010/main" val="401021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11" y="190981"/>
            <a:ext cx="7024744" cy="1143000"/>
          </a:xfrm>
        </p:spPr>
        <p:txBody>
          <a:bodyPr/>
          <a:lstStyle/>
          <a:p>
            <a:r>
              <a:rPr lang="en-US" dirty="0" smtClean="0"/>
              <a:t>Advertising My Film</a:t>
            </a:r>
            <a:endParaRPr lang="en-US" dirty="0"/>
          </a:p>
        </p:txBody>
      </p:sp>
      <p:sp>
        <p:nvSpPr>
          <p:cNvPr id="3" name="Content Placeholder 2"/>
          <p:cNvSpPr>
            <a:spLocks noGrp="1"/>
          </p:cNvSpPr>
          <p:nvPr>
            <p:ph idx="1"/>
          </p:nvPr>
        </p:nvSpPr>
        <p:spPr>
          <a:xfrm>
            <a:off x="541111" y="1396639"/>
            <a:ext cx="7985381" cy="4855987"/>
          </a:xfrm>
        </p:spPr>
        <p:txBody>
          <a:bodyPr>
            <a:normAutofit fontScale="85000" lnSpcReduction="20000"/>
          </a:bodyPr>
          <a:lstStyle/>
          <a:p>
            <a:r>
              <a:rPr lang="en-US" dirty="0" smtClean="0"/>
              <a:t>Advertising your film is selling it. </a:t>
            </a:r>
            <a:br>
              <a:rPr lang="en-US" dirty="0" smtClean="0"/>
            </a:br>
            <a:r>
              <a:rPr lang="en-US" dirty="0" smtClean="0"/>
              <a:t>You are trying to get your product to the people and persuade them to watch or buy it. </a:t>
            </a:r>
            <a:br>
              <a:rPr lang="en-US" dirty="0" smtClean="0"/>
            </a:br>
            <a:r>
              <a:rPr lang="en-US" dirty="0" smtClean="0"/>
              <a:t>Some advertising techniques like a TV advert may be very expensive but in the long run it can help your product a lot. </a:t>
            </a:r>
          </a:p>
          <a:p>
            <a:r>
              <a:rPr lang="en-US" dirty="0" smtClean="0"/>
              <a:t>Types of advertising for my film:</a:t>
            </a:r>
            <a:br>
              <a:rPr lang="en-US" dirty="0" smtClean="0"/>
            </a:br>
            <a:r>
              <a:rPr lang="en-US" dirty="0" smtClean="0"/>
              <a:t>-Adverts before film starts at cinema</a:t>
            </a:r>
            <a:br>
              <a:rPr lang="en-US" dirty="0" smtClean="0"/>
            </a:br>
            <a:r>
              <a:rPr lang="en-US" dirty="0" smtClean="0"/>
              <a:t>-Radio</a:t>
            </a:r>
            <a:br>
              <a:rPr lang="en-US" dirty="0" smtClean="0"/>
            </a:br>
            <a:r>
              <a:rPr lang="en-US" dirty="0" smtClean="0"/>
              <a:t>-Word Of Mouth</a:t>
            </a:r>
            <a:br>
              <a:rPr lang="en-US" dirty="0" smtClean="0"/>
            </a:br>
            <a:r>
              <a:rPr lang="en-US" dirty="0" smtClean="0"/>
              <a:t>-Posters</a:t>
            </a:r>
            <a:br>
              <a:rPr lang="en-US" dirty="0" smtClean="0"/>
            </a:br>
            <a:r>
              <a:rPr lang="en-US" dirty="0" smtClean="0"/>
              <a:t>-Soundtrack (Like James Bond- </a:t>
            </a:r>
            <a:r>
              <a:rPr lang="en-US" dirty="0" err="1" smtClean="0"/>
              <a:t>Skyfall</a:t>
            </a:r>
            <a:r>
              <a:rPr lang="en-US" dirty="0" smtClean="0"/>
              <a:t>)</a:t>
            </a:r>
            <a:br>
              <a:rPr lang="en-US" dirty="0" smtClean="0"/>
            </a:br>
            <a:r>
              <a:rPr lang="en-US" dirty="0" smtClean="0"/>
              <a:t>-Advertisements on web pages at the side</a:t>
            </a:r>
          </a:p>
          <a:p>
            <a:r>
              <a:rPr lang="en-US" dirty="0" smtClean="0"/>
              <a:t>However these advertising techniques can be a lot of money. Some free ways of advertising would be:</a:t>
            </a:r>
            <a:br>
              <a:rPr lang="en-US" dirty="0" smtClean="0"/>
            </a:br>
            <a:r>
              <a:rPr lang="en-US" dirty="0" smtClean="0"/>
              <a:t>-Facebook</a:t>
            </a:r>
            <a:br>
              <a:rPr lang="en-US" dirty="0" smtClean="0"/>
            </a:br>
            <a:r>
              <a:rPr lang="en-US" dirty="0" smtClean="0"/>
              <a:t>-YouTube</a:t>
            </a:r>
            <a:br>
              <a:rPr lang="en-US" dirty="0" smtClean="0"/>
            </a:br>
            <a:r>
              <a:rPr lang="en-US" dirty="0" smtClean="0"/>
              <a:t>-Twitter</a:t>
            </a:r>
            <a:br>
              <a:rPr lang="en-US" dirty="0" smtClean="0"/>
            </a:br>
            <a:r>
              <a:rPr lang="en-US" dirty="0" smtClean="0"/>
              <a:t>-On my blog</a:t>
            </a:r>
            <a:br>
              <a:rPr lang="en-US" dirty="0" smtClean="0"/>
            </a:br>
            <a:r>
              <a:rPr lang="en-US" dirty="0" smtClean="0"/>
              <a:t>-Word of mouth</a:t>
            </a:r>
            <a:endParaRPr lang="en-US" dirty="0"/>
          </a:p>
        </p:txBody>
      </p:sp>
    </p:spTree>
    <p:extLst>
      <p:ext uri="{BB962C8B-B14F-4D97-AF65-F5344CB8AC3E}">
        <p14:creationId xmlns:p14="http://schemas.microsoft.com/office/powerpoint/2010/main" val="41324698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3" y="788409"/>
            <a:ext cx="7859784" cy="5561914"/>
          </a:xfrm>
        </p:spPr>
        <p:txBody>
          <a:bodyPr>
            <a:normAutofit fontScale="92500" lnSpcReduction="20000"/>
          </a:bodyPr>
          <a:lstStyle/>
          <a:p>
            <a:r>
              <a:rPr lang="en-US" dirty="0" smtClean="0"/>
              <a:t>Word of mouth is one of the biggest types of advertising because everyone can do it. For example, If I went to watch a film at the cinema and I didn’t like it I would tell everyone how bad it was with no good points. However if I really enjoyed the film I would tell people how good it was. Studies show that more people complain and talk about bad films than they say good things about good films. </a:t>
            </a:r>
          </a:p>
          <a:p>
            <a:r>
              <a:rPr lang="en-US" dirty="0" smtClean="0"/>
              <a:t> Adverts before a film starts at the cinema can also be a good advertising technique because you are sitting in your chair with nothing to do but look at the big screen so what ever appears on the screen you will watch. </a:t>
            </a:r>
          </a:p>
          <a:p>
            <a:r>
              <a:rPr lang="en-US" dirty="0" smtClean="0"/>
              <a:t>Advertising on social networking sites like </a:t>
            </a:r>
            <a:r>
              <a:rPr lang="en-US" dirty="0"/>
              <a:t>F</a:t>
            </a:r>
            <a:r>
              <a:rPr lang="en-US" dirty="0" smtClean="0"/>
              <a:t>acebook and Twitter are easy and free ways to get your film to the audience. On Facebook all people have to do is share the film on their page and a whole new group of people will see it and so on. </a:t>
            </a:r>
            <a:endParaRPr lang="en-US" dirty="0"/>
          </a:p>
        </p:txBody>
      </p:sp>
    </p:spTree>
    <p:extLst>
      <p:ext uri="{BB962C8B-B14F-4D97-AF65-F5344CB8AC3E}">
        <p14:creationId xmlns:p14="http://schemas.microsoft.com/office/powerpoint/2010/main" val="246520843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16" y="608959"/>
            <a:ext cx="7024744" cy="1143000"/>
          </a:xfrm>
        </p:spPr>
        <p:txBody>
          <a:bodyPr>
            <a:normAutofit fontScale="90000"/>
          </a:bodyPr>
          <a:lstStyle/>
          <a:p>
            <a:r>
              <a:rPr lang="en-US" dirty="0" smtClean="0"/>
              <a:t>Examples Of Marketing Campaigns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2927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0" y="1753400"/>
            <a:ext cx="8501717" cy="2224275"/>
          </a:xfrm>
        </p:spPr>
        <p:txBody>
          <a:bodyPr>
            <a:normAutofit/>
          </a:bodyPr>
          <a:lstStyle/>
          <a:p>
            <a:pPr algn="ctr"/>
            <a:r>
              <a:rPr lang="en-US" dirty="0" smtClean="0"/>
              <a:t>What </a:t>
            </a:r>
            <a:r>
              <a:rPr lang="en-US" dirty="0"/>
              <a:t>C</a:t>
            </a:r>
            <a:r>
              <a:rPr lang="en-US" dirty="0" smtClean="0"/>
              <a:t>ompanies </a:t>
            </a:r>
            <a:r>
              <a:rPr lang="en-US" dirty="0"/>
              <a:t>W</a:t>
            </a:r>
            <a:r>
              <a:rPr lang="en-US" dirty="0" smtClean="0"/>
              <a:t>ould </a:t>
            </a:r>
            <a:r>
              <a:rPr lang="en-US" dirty="0"/>
              <a:t>D</a:t>
            </a:r>
            <a:r>
              <a:rPr lang="en-US" dirty="0" smtClean="0"/>
              <a:t>istribute </a:t>
            </a:r>
            <a:r>
              <a:rPr lang="en-US" dirty="0"/>
              <a:t>M</a:t>
            </a:r>
            <a:r>
              <a:rPr lang="en-US" dirty="0" smtClean="0"/>
              <a:t>y </a:t>
            </a:r>
            <a:r>
              <a:rPr lang="en-US" dirty="0"/>
              <a:t>F</a:t>
            </a:r>
            <a:r>
              <a:rPr lang="en-US" dirty="0" smtClean="0"/>
              <a:t>ilm</a:t>
            </a:r>
            <a:r>
              <a:rPr lang="en-US" dirty="0" smtClean="0"/>
              <a:t>?</a:t>
            </a:r>
            <a:endParaRPr lang="en-US" dirty="0"/>
          </a:p>
        </p:txBody>
      </p:sp>
    </p:spTree>
    <p:extLst>
      <p:ext uri="{BB962C8B-B14F-4D97-AF65-F5344CB8AC3E}">
        <p14:creationId xmlns:p14="http://schemas.microsoft.com/office/powerpoint/2010/main" val="3299162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05" y="-19098"/>
            <a:ext cx="7024744" cy="1143000"/>
          </a:xfrm>
        </p:spPr>
        <p:txBody>
          <a:bodyPr/>
          <a:lstStyle/>
          <a:p>
            <a:r>
              <a:rPr lang="en-US" dirty="0" smtClean="0"/>
              <a:t>Warner Bros</a:t>
            </a:r>
            <a:endParaRPr lang="en-US" dirty="0"/>
          </a:p>
        </p:txBody>
      </p:sp>
      <p:sp>
        <p:nvSpPr>
          <p:cNvPr id="3" name="Content Placeholder 2"/>
          <p:cNvSpPr>
            <a:spLocks noGrp="1"/>
          </p:cNvSpPr>
          <p:nvPr>
            <p:ph idx="1"/>
          </p:nvPr>
        </p:nvSpPr>
        <p:spPr>
          <a:xfrm>
            <a:off x="569022" y="1765919"/>
            <a:ext cx="8097020" cy="1793054"/>
          </a:xfrm>
        </p:spPr>
        <p:txBody>
          <a:bodyPr>
            <a:normAutofit/>
          </a:bodyPr>
          <a:lstStyle/>
          <a:p>
            <a:r>
              <a:rPr lang="en-US" dirty="0"/>
              <a:t>Warner Bros have distributed films such as ‘House Of Horrors’ ‘Dark Shadows’ and ‘Final Destination 5’. This company could distribute my film as they have experience with other horror films. </a:t>
            </a:r>
          </a:p>
        </p:txBody>
      </p:sp>
      <p:pic>
        <p:nvPicPr>
          <p:cNvPr id="4" name="Picture 3" descr="Screen Shot 2013-04-07 at 10.00.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87" y="4151613"/>
            <a:ext cx="2410958" cy="1766052"/>
          </a:xfrm>
          <a:prstGeom prst="rect">
            <a:avLst/>
          </a:prstGeom>
        </p:spPr>
      </p:pic>
      <p:pic>
        <p:nvPicPr>
          <p:cNvPr id="5" name="Picture 4" descr="Screen Shot 2013-04-07 at 10.01.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334" y="4151612"/>
            <a:ext cx="1638773" cy="2037685"/>
          </a:xfrm>
          <a:prstGeom prst="rect">
            <a:avLst/>
          </a:prstGeom>
        </p:spPr>
      </p:pic>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507" y="637124"/>
            <a:ext cx="1281517" cy="973556"/>
          </a:xfrm>
          <a:prstGeom prst="rect">
            <a:avLst/>
          </a:prstGeom>
        </p:spPr>
      </p:pic>
      <p:sp>
        <p:nvSpPr>
          <p:cNvPr id="9" name="TextBox 8"/>
          <p:cNvSpPr txBox="1"/>
          <p:nvPr/>
        </p:nvSpPr>
        <p:spPr>
          <a:xfrm>
            <a:off x="6475110" y="3782280"/>
            <a:ext cx="2193855" cy="369332"/>
          </a:xfrm>
          <a:prstGeom prst="rect">
            <a:avLst/>
          </a:prstGeom>
          <a:noFill/>
        </p:spPr>
        <p:txBody>
          <a:bodyPr wrap="none" rtlCol="0">
            <a:spAutoFit/>
          </a:bodyPr>
          <a:lstStyle/>
          <a:p>
            <a:r>
              <a:rPr lang="en-US" dirty="0" smtClean="0"/>
              <a:t>Final Destination 5</a:t>
            </a:r>
            <a:endParaRPr lang="en-US" dirty="0"/>
          </a:p>
        </p:txBody>
      </p:sp>
      <p:sp>
        <p:nvSpPr>
          <p:cNvPr id="10" name="TextBox 9"/>
          <p:cNvSpPr txBox="1"/>
          <p:nvPr/>
        </p:nvSpPr>
        <p:spPr>
          <a:xfrm>
            <a:off x="1144308" y="3796236"/>
            <a:ext cx="1767469" cy="369332"/>
          </a:xfrm>
          <a:prstGeom prst="rect">
            <a:avLst/>
          </a:prstGeom>
          <a:noFill/>
        </p:spPr>
        <p:txBody>
          <a:bodyPr wrap="none" rtlCol="0">
            <a:spAutoFit/>
          </a:bodyPr>
          <a:lstStyle/>
          <a:p>
            <a:r>
              <a:rPr lang="en-US" dirty="0" smtClean="0"/>
              <a:t>Dark Shadows</a:t>
            </a:r>
            <a:endParaRPr lang="en-US" dirty="0"/>
          </a:p>
        </p:txBody>
      </p:sp>
      <p:pic>
        <p:nvPicPr>
          <p:cNvPr id="11" name="Picture 10" descr="Screen Shot 2013-04-07 at 10.21.5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1155" y="4165568"/>
            <a:ext cx="3003955" cy="1454877"/>
          </a:xfrm>
          <a:prstGeom prst="rect">
            <a:avLst/>
          </a:prstGeom>
        </p:spPr>
      </p:pic>
      <p:sp>
        <p:nvSpPr>
          <p:cNvPr id="12" name="TextBox 11"/>
          <p:cNvSpPr txBox="1"/>
          <p:nvPr/>
        </p:nvSpPr>
        <p:spPr>
          <a:xfrm>
            <a:off x="4032989" y="3796236"/>
            <a:ext cx="2031325" cy="369332"/>
          </a:xfrm>
          <a:prstGeom prst="rect">
            <a:avLst/>
          </a:prstGeom>
          <a:noFill/>
        </p:spPr>
        <p:txBody>
          <a:bodyPr wrap="none" rtlCol="0">
            <a:spAutoFit/>
          </a:bodyPr>
          <a:lstStyle/>
          <a:p>
            <a:r>
              <a:rPr lang="en-US" dirty="0" smtClean="0"/>
              <a:t>House Of Horrors</a:t>
            </a:r>
            <a:endParaRPr lang="en-US" dirty="0"/>
          </a:p>
        </p:txBody>
      </p:sp>
    </p:spTree>
    <p:extLst>
      <p:ext uri="{BB962C8B-B14F-4D97-AF65-F5344CB8AC3E}">
        <p14:creationId xmlns:p14="http://schemas.microsoft.com/office/powerpoint/2010/main" val="393727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91" y="120472"/>
            <a:ext cx="7024744" cy="1143000"/>
          </a:xfrm>
        </p:spPr>
        <p:txBody>
          <a:bodyPr/>
          <a:lstStyle/>
          <a:p>
            <a:r>
              <a:rPr lang="en-US" dirty="0" err="1" smtClean="0"/>
              <a:t>LionsGate</a:t>
            </a:r>
            <a:endParaRPr lang="en-US" dirty="0"/>
          </a:p>
        </p:txBody>
      </p:sp>
      <p:sp>
        <p:nvSpPr>
          <p:cNvPr id="3" name="Content Placeholder 2"/>
          <p:cNvSpPr>
            <a:spLocks noGrp="1"/>
          </p:cNvSpPr>
          <p:nvPr>
            <p:ph idx="1"/>
          </p:nvPr>
        </p:nvSpPr>
        <p:spPr>
          <a:xfrm>
            <a:off x="732718" y="1596164"/>
            <a:ext cx="7975189" cy="2674603"/>
          </a:xfrm>
        </p:spPr>
        <p:txBody>
          <a:bodyPr>
            <a:normAutofit fontScale="92500"/>
          </a:bodyPr>
          <a:lstStyle/>
          <a:p>
            <a:r>
              <a:rPr lang="en-US" dirty="0" err="1" smtClean="0"/>
              <a:t>Lionsgate</a:t>
            </a:r>
            <a:r>
              <a:rPr lang="en-US" dirty="0" smtClean="0"/>
              <a:t> has distributed films like ‘The Woman In Black’ ‘Open Water’ and ‘Saw’.</a:t>
            </a:r>
            <a:br>
              <a:rPr lang="en-US" dirty="0" smtClean="0"/>
            </a:br>
            <a:r>
              <a:rPr lang="en-US" dirty="0" smtClean="0"/>
              <a:t> This company has produced a few horror moves including the famous ‘Saw’. This could be an option however they do concentrate on thriller horror whereas my films is </a:t>
            </a:r>
            <a:r>
              <a:rPr lang="en-US" dirty="0" err="1" smtClean="0"/>
              <a:t>Yurei</a:t>
            </a:r>
            <a:r>
              <a:rPr lang="en-US" dirty="0" smtClean="0"/>
              <a:t> horror. Below are some images from each of the films mentioned above</a:t>
            </a:r>
            <a:r>
              <a:rPr lang="en-US" dirty="0"/>
              <a:t>.</a:t>
            </a:r>
            <a:endParaRPr lang="en-US" dirty="0" smtClean="0"/>
          </a:p>
        </p:txBody>
      </p:sp>
      <p:pic>
        <p:nvPicPr>
          <p:cNvPr id="6" name="Picture 5" descr="lionsg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578" y="449194"/>
            <a:ext cx="1902854" cy="1070355"/>
          </a:xfrm>
          <a:prstGeom prst="rect">
            <a:avLst/>
          </a:prstGeom>
        </p:spPr>
      </p:pic>
      <p:pic>
        <p:nvPicPr>
          <p:cNvPr id="8" name="Picture 7" descr="Screen Shot 2013-04-07 at 10.07.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47" y="4745296"/>
            <a:ext cx="2366393" cy="1645763"/>
          </a:xfrm>
          <a:prstGeom prst="rect">
            <a:avLst/>
          </a:prstGeom>
        </p:spPr>
      </p:pic>
      <p:sp>
        <p:nvSpPr>
          <p:cNvPr id="9" name="TextBox 8"/>
          <p:cNvSpPr txBox="1"/>
          <p:nvPr/>
        </p:nvSpPr>
        <p:spPr>
          <a:xfrm>
            <a:off x="689747" y="4270767"/>
            <a:ext cx="2441694" cy="369332"/>
          </a:xfrm>
          <a:prstGeom prst="rect">
            <a:avLst/>
          </a:prstGeom>
          <a:noFill/>
        </p:spPr>
        <p:txBody>
          <a:bodyPr wrap="none" rtlCol="0">
            <a:spAutoFit/>
          </a:bodyPr>
          <a:lstStyle/>
          <a:p>
            <a:r>
              <a:rPr lang="en-US" dirty="0" smtClean="0"/>
              <a:t>The Woman In Black</a:t>
            </a:r>
            <a:endParaRPr lang="en-US" dirty="0"/>
          </a:p>
        </p:txBody>
      </p:sp>
      <p:pic>
        <p:nvPicPr>
          <p:cNvPr id="10" name="Picture 9" descr="Screen Shot 2013-04-07 at 10.07.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312" y="4745296"/>
            <a:ext cx="2244489" cy="1678401"/>
          </a:xfrm>
          <a:prstGeom prst="rect">
            <a:avLst/>
          </a:prstGeom>
        </p:spPr>
      </p:pic>
      <p:sp>
        <p:nvSpPr>
          <p:cNvPr id="11" name="TextBox 10"/>
          <p:cNvSpPr txBox="1"/>
          <p:nvPr/>
        </p:nvSpPr>
        <p:spPr>
          <a:xfrm>
            <a:off x="4469202" y="4281495"/>
            <a:ext cx="649149" cy="369332"/>
          </a:xfrm>
          <a:prstGeom prst="rect">
            <a:avLst/>
          </a:prstGeom>
          <a:noFill/>
        </p:spPr>
        <p:txBody>
          <a:bodyPr wrap="none" rtlCol="0">
            <a:spAutoFit/>
          </a:bodyPr>
          <a:lstStyle/>
          <a:p>
            <a:r>
              <a:rPr lang="en-US" dirty="0" smtClean="0"/>
              <a:t>Saw</a:t>
            </a:r>
            <a:endParaRPr lang="en-US" dirty="0"/>
          </a:p>
        </p:txBody>
      </p:sp>
      <p:pic>
        <p:nvPicPr>
          <p:cNvPr id="12" name="Picture 11" descr="Screen Shot 2013-04-07 at 10.07.3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203" y="4745295"/>
            <a:ext cx="2220474" cy="1645763"/>
          </a:xfrm>
          <a:prstGeom prst="rect">
            <a:avLst/>
          </a:prstGeom>
        </p:spPr>
      </p:pic>
      <p:sp>
        <p:nvSpPr>
          <p:cNvPr id="13" name="TextBox 12"/>
          <p:cNvSpPr txBox="1"/>
          <p:nvPr/>
        </p:nvSpPr>
        <p:spPr>
          <a:xfrm>
            <a:off x="6782120" y="4281495"/>
            <a:ext cx="1562898" cy="369332"/>
          </a:xfrm>
          <a:prstGeom prst="rect">
            <a:avLst/>
          </a:prstGeom>
          <a:noFill/>
        </p:spPr>
        <p:txBody>
          <a:bodyPr wrap="none" rtlCol="0">
            <a:spAutoFit/>
          </a:bodyPr>
          <a:lstStyle/>
          <a:p>
            <a:r>
              <a:rPr lang="en-US" dirty="0" smtClean="0"/>
              <a:t>Open Water</a:t>
            </a:r>
            <a:endParaRPr lang="en-US" dirty="0"/>
          </a:p>
        </p:txBody>
      </p:sp>
    </p:spTree>
    <p:extLst>
      <p:ext uri="{BB962C8B-B14F-4D97-AF65-F5344CB8AC3E}">
        <p14:creationId xmlns:p14="http://schemas.microsoft.com/office/powerpoint/2010/main" val="164510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81" y="-19098"/>
            <a:ext cx="7024744" cy="1143000"/>
          </a:xfrm>
        </p:spPr>
        <p:txBody>
          <a:bodyPr/>
          <a:lstStyle/>
          <a:p>
            <a:r>
              <a:rPr lang="en-US" dirty="0" smtClean="0"/>
              <a:t>DreamWorks</a:t>
            </a:r>
            <a:endParaRPr lang="en-US" dirty="0"/>
          </a:p>
        </p:txBody>
      </p:sp>
      <p:sp>
        <p:nvSpPr>
          <p:cNvPr id="3" name="Content Placeholder 2"/>
          <p:cNvSpPr>
            <a:spLocks noGrp="1"/>
          </p:cNvSpPr>
          <p:nvPr>
            <p:ph idx="1"/>
          </p:nvPr>
        </p:nvSpPr>
        <p:spPr>
          <a:xfrm>
            <a:off x="704807" y="1542074"/>
            <a:ext cx="7863549" cy="2924088"/>
          </a:xfrm>
        </p:spPr>
        <p:txBody>
          <a:bodyPr>
            <a:normAutofit fontScale="92500" lnSpcReduction="20000"/>
          </a:bodyPr>
          <a:lstStyle/>
          <a:p>
            <a:r>
              <a:rPr lang="en-US" dirty="0" smtClean="0"/>
              <a:t>DreamWorks have distributed films like ‘The Ring’ ‘Fright Night’ ‘The Haunting’ and ‘Paranormal Activity’. ‘The Ring’ is </a:t>
            </a:r>
            <a:r>
              <a:rPr lang="en-US" dirty="0" err="1" smtClean="0"/>
              <a:t>Yurei</a:t>
            </a:r>
            <a:r>
              <a:rPr lang="en-US" dirty="0" smtClean="0"/>
              <a:t> horror. </a:t>
            </a:r>
            <a:r>
              <a:rPr lang="en-US" dirty="0" err="1" smtClean="0"/>
              <a:t>Dreamworks</a:t>
            </a:r>
            <a:r>
              <a:rPr lang="en-US" dirty="0" smtClean="0"/>
              <a:t> would be interested in my film as it is very similar to ‘The Ring’. The above films are all horror. The film Paranormal Activity has many enigmas. For example the victim hears a noise and the audience don’t know where it is coming from. My film has enigmas in it like when Leila falls down the stairs. </a:t>
            </a:r>
            <a:r>
              <a:rPr lang="en-US" dirty="0" err="1" smtClean="0"/>
              <a:t>Dreamworks</a:t>
            </a:r>
            <a:r>
              <a:rPr lang="en-US" dirty="0" smtClean="0"/>
              <a:t> have distributed films similar to my one.</a:t>
            </a:r>
            <a:endParaRPr lang="en-US" dirty="0"/>
          </a:p>
        </p:txBody>
      </p:sp>
      <p:pic>
        <p:nvPicPr>
          <p:cNvPr id="4" name="Picture 3" descr="DreamWorks+S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576" y="474260"/>
            <a:ext cx="1641128" cy="1074939"/>
          </a:xfrm>
          <a:prstGeom prst="rect">
            <a:avLst/>
          </a:prstGeom>
        </p:spPr>
      </p:pic>
      <p:pic>
        <p:nvPicPr>
          <p:cNvPr id="5" name="Picture 4" descr="Screen Shot 2013-04-07 at 10.1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499" y="4829038"/>
            <a:ext cx="1519939" cy="1683477"/>
          </a:xfrm>
          <a:prstGeom prst="rect">
            <a:avLst/>
          </a:prstGeom>
        </p:spPr>
      </p:pic>
      <p:sp>
        <p:nvSpPr>
          <p:cNvPr id="6" name="TextBox 5"/>
          <p:cNvSpPr txBox="1"/>
          <p:nvPr/>
        </p:nvSpPr>
        <p:spPr>
          <a:xfrm>
            <a:off x="6879499" y="4435020"/>
            <a:ext cx="1441733" cy="369332"/>
          </a:xfrm>
          <a:prstGeom prst="rect">
            <a:avLst/>
          </a:prstGeom>
          <a:noFill/>
        </p:spPr>
        <p:txBody>
          <a:bodyPr wrap="none" rtlCol="0">
            <a:spAutoFit/>
          </a:bodyPr>
          <a:lstStyle/>
          <a:p>
            <a:r>
              <a:rPr lang="en-US" dirty="0" smtClean="0"/>
              <a:t>Fright Night</a:t>
            </a:r>
            <a:endParaRPr lang="en-US" dirty="0"/>
          </a:p>
        </p:txBody>
      </p:sp>
      <p:pic>
        <p:nvPicPr>
          <p:cNvPr id="7" name="Picture 6" descr="Screen Shot 2013-04-07 at 10.19.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422" y="4829038"/>
            <a:ext cx="2695937" cy="1534913"/>
          </a:xfrm>
          <a:prstGeom prst="rect">
            <a:avLst/>
          </a:prstGeom>
        </p:spPr>
      </p:pic>
      <p:sp>
        <p:nvSpPr>
          <p:cNvPr id="8" name="TextBox 7"/>
          <p:cNvSpPr txBox="1"/>
          <p:nvPr/>
        </p:nvSpPr>
        <p:spPr>
          <a:xfrm>
            <a:off x="3614099" y="4435020"/>
            <a:ext cx="2378814" cy="369332"/>
          </a:xfrm>
          <a:prstGeom prst="rect">
            <a:avLst/>
          </a:prstGeom>
          <a:noFill/>
        </p:spPr>
        <p:txBody>
          <a:bodyPr wrap="none" rtlCol="0">
            <a:spAutoFit/>
          </a:bodyPr>
          <a:lstStyle/>
          <a:p>
            <a:r>
              <a:rPr lang="en-US" dirty="0" smtClean="0"/>
              <a:t>Paranormal Activity</a:t>
            </a:r>
            <a:endParaRPr lang="en-US" dirty="0"/>
          </a:p>
        </p:txBody>
      </p:sp>
      <p:sp>
        <p:nvSpPr>
          <p:cNvPr id="10" name="TextBox 9"/>
          <p:cNvSpPr txBox="1"/>
          <p:nvPr/>
        </p:nvSpPr>
        <p:spPr>
          <a:xfrm>
            <a:off x="1297519" y="4428565"/>
            <a:ext cx="1120056" cy="369332"/>
          </a:xfrm>
          <a:prstGeom prst="rect">
            <a:avLst/>
          </a:prstGeom>
          <a:noFill/>
        </p:spPr>
        <p:txBody>
          <a:bodyPr wrap="none" rtlCol="0">
            <a:spAutoFit/>
          </a:bodyPr>
          <a:lstStyle/>
          <a:p>
            <a:r>
              <a:rPr lang="en-US" dirty="0" smtClean="0"/>
              <a:t>The Ring</a:t>
            </a:r>
            <a:endParaRPr lang="en-US" dirty="0"/>
          </a:p>
        </p:txBody>
      </p:sp>
      <p:pic>
        <p:nvPicPr>
          <p:cNvPr id="11" name="Picture 10" descr="Screen Shot 2013-04-07 at 10.36.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343" y="4847412"/>
            <a:ext cx="2430923" cy="1516539"/>
          </a:xfrm>
          <a:prstGeom prst="rect">
            <a:avLst/>
          </a:prstGeom>
        </p:spPr>
      </p:pic>
    </p:spTree>
    <p:extLst>
      <p:ext uri="{BB962C8B-B14F-4D97-AF65-F5344CB8AC3E}">
        <p14:creationId xmlns:p14="http://schemas.microsoft.com/office/powerpoint/2010/main" val="164510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36" y="-19097"/>
            <a:ext cx="7024744" cy="1143000"/>
          </a:xfrm>
        </p:spPr>
        <p:txBody>
          <a:bodyPr/>
          <a:lstStyle/>
          <a:p>
            <a:r>
              <a:rPr lang="en-US" dirty="0" smtClean="0"/>
              <a:t>Columbia</a:t>
            </a:r>
            <a:endParaRPr lang="en-US" dirty="0"/>
          </a:p>
        </p:txBody>
      </p:sp>
      <p:sp>
        <p:nvSpPr>
          <p:cNvPr id="3" name="Content Placeholder 2"/>
          <p:cNvSpPr>
            <a:spLocks noGrp="1"/>
          </p:cNvSpPr>
          <p:nvPr>
            <p:ph idx="1"/>
          </p:nvPr>
        </p:nvSpPr>
        <p:spPr>
          <a:xfrm>
            <a:off x="718763" y="1705068"/>
            <a:ext cx="7989144" cy="3235624"/>
          </a:xfrm>
        </p:spPr>
        <p:txBody>
          <a:bodyPr/>
          <a:lstStyle/>
          <a:p>
            <a:r>
              <a:rPr lang="en-US" dirty="0" smtClean="0"/>
              <a:t>Columbia is owned by SONY pictures. They have distributed films like ‘The Grudge 1&amp;2’ ‘Ghost Rider’ and ‘Zombie Land’. This company have produced The Grudge, this is a </a:t>
            </a:r>
            <a:r>
              <a:rPr lang="en-US" dirty="0" err="1" smtClean="0"/>
              <a:t>Yurei</a:t>
            </a:r>
            <a:r>
              <a:rPr lang="en-US" dirty="0" smtClean="0"/>
              <a:t> horror films – the same genre as my film. This company seem to be interested in </a:t>
            </a:r>
            <a:r>
              <a:rPr lang="en-US" dirty="0" err="1" smtClean="0"/>
              <a:t>Yurei</a:t>
            </a:r>
            <a:r>
              <a:rPr lang="en-US" dirty="0" smtClean="0"/>
              <a:t> horror movies which makes me feel like they would be interested in producing my film. </a:t>
            </a:r>
            <a:endParaRPr lang="en-US" dirty="0"/>
          </a:p>
        </p:txBody>
      </p:sp>
      <p:pic>
        <p:nvPicPr>
          <p:cNvPr id="4" name="Picture 3" descr="Screen Shot 2013-03-26 at 01.25.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36" y="549569"/>
            <a:ext cx="2131367" cy="1148667"/>
          </a:xfrm>
          <a:prstGeom prst="rect">
            <a:avLst/>
          </a:prstGeom>
        </p:spPr>
      </p:pic>
      <p:pic>
        <p:nvPicPr>
          <p:cNvPr id="5" name="Picture 4" descr="r924899_9640499.jpg"/>
          <p:cNvPicPr>
            <a:picLocks noChangeAspect="1"/>
          </p:cNvPicPr>
          <p:nvPr/>
        </p:nvPicPr>
        <p:blipFill>
          <a:blip r:embed="rId3">
            <a:extLst>
              <a:ext uri="{BEBA8EAE-BF5A-486C-A8C5-ECC9F3942E4B}">
                <a14:imgProps xmlns:a14="http://schemas.microsoft.com/office/drawing/2010/main">
                  <a14:imgLayer r:embed="rId4">
                    <a14:imgEffect>
                      <a14:backgroundRemoval t="9793" b="89793" l="0" r="98828">
                        <a14:foregroundMark x1="35156" y1="50207" x2="35156" y2="50207"/>
                        <a14:foregroundMark x1="30078" y1="47172" x2="30078" y2="47172"/>
                        <a14:foregroundMark x1="14766" y1="59172" x2="14766" y2="59172"/>
                        <a14:foregroundMark x1="81719" y1="49103" x2="81719" y2="49103"/>
                        <a14:foregroundMark x1="64688" y1="46069" x2="64688" y2="46069"/>
                        <a14:foregroundMark x1="66406" y1="54207" x2="66406" y2="54207"/>
                      </a14:backgroundRemoval>
                    </a14:imgEffect>
                  </a14:imgLayer>
                </a14:imgProps>
              </a:ext>
              <a:ext uri="{28A0092B-C50C-407E-A947-70E740481C1C}">
                <a14:useLocalDpi xmlns:a14="http://schemas.microsoft.com/office/drawing/2010/main" val="0"/>
              </a:ext>
            </a:extLst>
          </a:blip>
          <a:stretch>
            <a:fillRect/>
          </a:stretch>
        </p:blipFill>
        <p:spPr>
          <a:xfrm>
            <a:off x="5652374" y="306445"/>
            <a:ext cx="2457231" cy="1391791"/>
          </a:xfrm>
          <a:prstGeom prst="rect">
            <a:avLst/>
          </a:prstGeom>
        </p:spPr>
      </p:pic>
      <p:pic>
        <p:nvPicPr>
          <p:cNvPr id="6" name="Picture 5" descr="Screen Shot 2013-04-07 at 10.29.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0131" y="4940692"/>
            <a:ext cx="1767053" cy="1420746"/>
          </a:xfrm>
          <a:prstGeom prst="rect">
            <a:avLst/>
          </a:prstGeom>
        </p:spPr>
      </p:pic>
      <p:sp>
        <p:nvSpPr>
          <p:cNvPr id="7" name="TextBox 6"/>
          <p:cNvSpPr txBox="1"/>
          <p:nvPr/>
        </p:nvSpPr>
        <p:spPr>
          <a:xfrm>
            <a:off x="6597427" y="4543446"/>
            <a:ext cx="1512178" cy="369332"/>
          </a:xfrm>
          <a:prstGeom prst="rect">
            <a:avLst/>
          </a:prstGeom>
          <a:noFill/>
        </p:spPr>
        <p:txBody>
          <a:bodyPr wrap="none" rtlCol="0">
            <a:spAutoFit/>
          </a:bodyPr>
          <a:lstStyle/>
          <a:p>
            <a:r>
              <a:rPr lang="en-US" dirty="0" smtClean="0"/>
              <a:t>The Grudge</a:t>
            </a:r>
            <a:endParaRPr lang="en-US" dirty="0"/>
          </a:p>
        </p:txBody>
      </p:sp>
      <p:pic>
        <p:nvPicPr>
          <p:cNvPr id="8" name="Picture 7" descr="Screen Shot 2013-04-07 at 10.29.3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1586" y="4940692"/>
            <a:ext cx="2386096" cy="1502039"/>
          </a:xfrm>
          <a:prstGeom prst="rect">
            <a:avLst/>
          </a:prstGeom>
        </p:spPr>
      </p:pic>
      <p:sp>
        <p:nvSpPr>
          <p:cNvPr id="9" name="TextBox 8"/>
          <p:cNvSpPr txBox="1"/>
          <p:nvPr/>
        </p:nvSpPr>
        <p:spPr>
          <a:xfrm>
            <a:off x="4008437" y="4543446"/>
            <a:ext cx="1643937" cy="369332"/>
          </a:xfrm>
          <a:prstGeom prst="rect">
            <a:avLst/>
          </a:prstGeom>
          <a:noFill/>
        </p:spPr>
        <p:txBody>
          <a:bodyPr wrap="none" rtlCol="0">
            <a:spAutoFit/>
          </a:bodyPr>
          <a:lstStyle/>
          <a:p>
            <a:r>
              <a:rPr lang="en-US" dirty="0" smtClean="0"/>
              <a:t>Zombie Land</a:t>
            </a:r>
            <a:endParaRPr lang="en-US" dirty="0"/>
          </a:p>
        </p:txBody>
      </p:sp>
      <p:pic>
        <p:nvPicPr>
          <p:cNvPr id="10" name="Picture 9" descr="Screen Shot 2013-04-07 at 10.29.4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596" y="5026552"/>
            <a:ext cx="1900860" cy="1416179"/>
          </a:xfrm>
          <a:prstGeom prst="rect">
            <a:avLst/>
          </a:prstGeom>
        </p:spPr>
      </p:pic>
      <p:sp>
        <p:nvSpPr>
          <p:cNvPr id="11" name="TextBox 10"/>
          <p:cNvSpPr txBox="1"/>
          <p:nvPr/>
        </p:nvSpPr>
        <p:spPr>
          <a:xfrm>
            <a:off x="1364733" y="4657220"/>
            <a:ext cx="1473518" cy="369332"/>
          </a:xfrm>
          <a:prstGeom prst="rect">
            <a:avLst/>
          </a:prstGeom>
          <a:noFill/>
        </p:spPr>
        <p:txBody>
          <a:bodyPr wrap="none" rtlCol="0">
            <a:spAutoFit/>
          </a:bodyPr>
          <a:lstStyle/>
          <a:p>
            <a:r>
              <a:rPr lang="en-US" dirty="0" smtClean="0"/>
              <a:t>Ghost Rider</a:t>
            </a:r>
            <a:endParaRPr lang="en-US" dirty="0"/>
          </a:p>
        </p:txBody>
      </p:sp>
    </p:spTree>
    <p:extLst>
      <p:ext uri="{BB962C8B-B14F-4D97-AF65-F5344CB8AC3E}">
        <p14:creationId xmlns:p14="http://schemas.microsoft.com/office/powerpoint/2010/main" val="16451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26" y="120473"/>
            <a:ext cx="7024744" cy="1143000"/>
          </a:xfrm>
        </p:spPr>
        <p:txBody>
          <a:bodyPr/>
          <a:lstStyle/>
          <a:p>
            <a:r>
              <a:rPr lang="en-US" dirty="0" smtClean="0"/>
              <a:t>Paramount Pictures</a:t>
            </a:r>
            <a:endParaRPr lang="en-US" dirty="0"/>
          </a:p>
        </p:txBody>
      </p:sp>
      <p:sp>
        <p:nvSpPr>
          <p:cNvPr id="3" name="Content Placeholder 2"/>
          <p:cNvSpPr>
            <a:spLocks noGrp="1"/>
          </p:cNvSpPr>
          <p:nvPr>
            <p:ph idx="1"/>
          </p:nvPr>
        </p:nvSpPr>
        <p:spPr>
          <a:xfrm>
            <a:off x="690853" y="1692011"/>
            <a:ext cx="7919369" cy="2969546"/>
          </a:xfrm>
        </p:spPr>
        <p:txBody>
          <a:bodyPr/>
          <a:lstStyle/>
          <a:p>
            <a:r>
              <a:rPr lang="en-US" dirty="0" smtClean="0"/>
              <a:t>Paramount pictures have distributed films like ‘Paranormal Activity’ ‘Friday 13</a:t>
            </a:r>
            <a:r>
              <a:rPr lang="en-US" baseline="30000" dirty="0" smtClean="0"/>
              <a:t>th</a:t>
            </a:r>
            <a:r>
              <a:rPr lang="en-US" dirty="0" smtClean="0"/>
              <a:t>’ and ‘The Devil Inside’. These films are all supernatural horror. However my film is </a:t>
            </a:r>
            <a:r>
              <a:rPr lang="en-US" dirty="0" err="1" smtClean="0"/>
              <a:t>Yurei</a:t>
            </a:r>
            <a:r>
              <a:rPr lang="en-US" dirty="0" smtClean="0"/>
              <a:t> horror. Although this company have produced horror movies they don’t seem to be interested in </a:t>
            </a:r>
            <a:r>
              <a:rPr lang="en-US" dirty="0" err="1" smtClean="0"/>
              <a:t>Yurei</a:t>
            </a:r>
            <a:r>
              <a:rPr lang="en-US" dirty="0" smtClean="0"/>
              <a:t> horror films. </a:t>
            </a:r>
            <a:endParaRPr lang="en-US" dirty="0"/>
          </a:p>
        </p:txBody>
      </p:sp>
      <p:pic>
        <p:nvPicPr>
          <p:cNvPr id="4" name="Picture 3" descr="Screen Shot 2013-03-26 at 01.26.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532" y="274106"/>
            <a:ext cx="2168536" cy="1385453"/>
          </a:xfrm>
          <a:prstGeom prst="rect">
            <a:avLst/>
          </a:prstGeom>
        </p:spPr>
      </p:pic>
      <p:pic>
        <p:nvPicPr>
          <p:cNvPr id="5" name="Picture 4" descr="Screen Shot 2013-04-07 at 10.41.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78" y="4661557"/>
            <a:ext cx="2622944" cy="1542330"/>
          </a:xfrm>
          <a:prstGeom prst="rect">
            <a:avLst/>
          </a:prstGeom>
        </p:spPr>
      </p:pic>
      <p:sp>
        <p:nvSpPr>
          <p:cNvPr id="6" name="TextBox 5"/>
          <p:cNvSpPr txBox="1"/>
          <p:nvPr/>
        </p:nvSpPr>
        <p:spPr>
          <a:xfrm>
            <a:off x="809388" y="4183798"/>
            <a:ext cx="2378814" cy="369332"/>
          </a:xfrm>
          <a:prstGeom prst="rect">
            <a:avLst/>
          </a:prstGeom>
          <a:noFill/>
        </p:spPr>
        <p:txBody>
          <a:bodyPr wrap="none" rtlCol="0">
            <a:spAutoFit/>
          </a:bodyPr>
          <a:lstStyle/>
          <a:p>
            <a:r>
              <a:rPr lang="en-US" dirty="0" smtClean="0"/>
              <a:t>Paranormal Activity</a:t>
            </a:r>
            <a:endParaRPr lang="en-US" dirty="0"/>
          </a:p>
        </p:txBody>
      </p:sp>
      <p:pic>
        <p:nvPicPr>
          <p:cNvPr id="7" name="Picture 6" descr="Screen Shot 2013-04-07 at 10.42.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058" y="4650572"/>
            <a:ext cx="2376686" cy="1584457"/>
          </a:xfrm>
          <a:prstGeom prst="rect">
            <a:avLst/>
          </a:prstGeom>
        </p:spPr>
      </p:pic>
      <p:sp>
        <p:nvSpPr>
          <p:cNvPr id="8" name="TextBox 7"/>
          <p:cNvSpPr txBox="1"/>
          <p:nvPr/>
        </p:nvSpPr>
        <p:spPr>
          <a:xfrm>
            <a:off x="3725979" y="4228895"/>
            <a:ext cx="2306679" cy="369332"/>
          </a:xfrm>
          <a:prstGeom prst="rect">
            <a:avLst/>
          </a:prstGeom>
          <a:noFill/>
        </p:spPr>
        <p:txBody>
          <a:bodyPr wrap="none" rtlCol="0">
            <a:spAutoFit/>
          </a:bodyPr>
          <a:lstStyle/>
          <a:p>
            <a:r>
              <a:rPr lang="en-US" dirty="0" smtClean="0"/>
              <a:t>The Devil Inside Me</a:t>
            </a:r>
            <a:endParaRPr lang="en-US" dirty="0"/>
          </a:p>
        </p:txBody>
      </p:sp>
      <p:pic>
        <p:nvPicPr>
          <p:cNvPr id="9" name="Picture 8" descr="Screen Shot 2013-04-07 at 10.42.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859" y="4650572"/>
            <a:ext cx="2216048" cy="1626457"/>
          </a:xfrm>
          <a:prstGeom prst="rect">
            <a:avLst/>
          </a:prstGeom>
        </p:spPr>
      </p:pic>
      <p:sp>
        <p:nvSpPr>
          <p:cNvPr id="10" name="TextBox 9"/>
          <p:cNvSpPr txBox="1"/>
          <p:nvPr/>
        </p:nvSpPr>
        <p:spPr>
          <a:xfrm>
            <a:off x="6963535" y="4211711"/>
            <a:ext cx="1390563" cy="369332"/>
          </a:xfrm>
          <a:prstGeom prst="rect">
            <a:avLst/>
          </a:prstGeom>
          <a:noFill/>
        </p:spPr>
        <p:txBody>
          <a:bodyPr wrap="none" rtlCol="0">
            <a:spAutoFit/>
          </a:bodyPr>
          <a:lstStyle/>
          <a:p>
            <a:r>
              <a:rPr lang="en-US" dirty="0" smtClean="0"/>
              <a:t>Friday 13th</a:t>
            </a:r>
            <a:endParaRPr lang="en-US" dirty="0"/>
          </a:p>
        </p:txBody>
      </p:sp>
    </p:spTree>
    <p:extLst>
      <p:ext uri="{BB962C8B-B14F-4D97-AF65-F5344CB8AC3E}">
        <p14:creationId xmlns:p14="http://schemas.microsoft.com/office/powerpoint/2010/main" val="38466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51" y="218173"/>
            <a:ext cx="7024744" cy="1143000"/>
          </a:xfrm>
        </p:spPr>
        <p:txBody>
          <a:bodyPr>
            <a:normAutofit fontScale="90000"/>
          </a:bodyPr>
          <a:lstStyle/>
          <a:p>
            <a:r>
              <a:rPr lang="en-US" dirty="0" smtClean="0"/>
              <a:t>Independent Film Companies</a:t>
            </a:r>
            <a:endParaRPr lang="en-US" dirty="0"/>
          </a:p>
        </p:txBody>
      </p:sp>
      <p:sp>
        <p:nvSpPr>
          <p:cNvPr id="3" name="Content Placeholder 2"/>
          <p:cNvSpPr>
            <a:spLocks noGrp="1"/>
          </p:cNvSpPr>
          <p:nvPr>
            <p:ph idx="1"/>
          </p:nvPr>
        </p:nvSpPr>
        <p:spPr>
          <a:xfrm>
            <a:off x="652751" y="1472290"/>
            <a:ext cx="7803966" cy="4766379"/>
          </a:xfrm>
        </p:spPr>
        <p:txBody>
          <a:bodyPr>
            <a:normAutofit/>
          </a:bodyPr>
          <a:lstStyle/>
          <a:p>
            <a:r>
              <a:rPr lang="en-US" dirty="0" smtClean="0"/>
              <a:t>Fear Film Independent Production is a company that distributes only horror movies on a low budget. They are based in Orlando, Florida.</a:t>
            </a:r>
          </a:p>
          <a:p>
            <a:r>
              <a:rPr lang="en-US" dirty="0" smtClean="0"/>
              <a:t>Very Scary Productions is a company that only distributes horror movies also on a low budget. They are based in New York. </a:t>
            </a:r>
          </a:p>
          <a:p>
            <a:r>
              <a:rPr lang="en-US" dirty="0" err="1" smtClean="0"/>
              <a:t>Cabiria</a:t>
            </a:r>
            <a:r>
              <a:rPr lang="en-US" dirty="0" smtClean="0"/>
              <a:t> is a company based in Europe distributing and producing different genres of films</a:t>
            </a:r>
            <a:r>
              <a:rPr lang="en-US" dirty="0" smtClean="0"/>
              <a:t>.</a:t>
            </a:r>
            <a:endParaRPr lang="en-US" dirty="0" smtClean="0"/>
          </a:p>
        </p:txBody>
      </p:sp>
      <p:pic>
        <p:nvPicPr>
          <p:cNvPr id="4" name="Picture 3" descr="Screen Shot 2013-04-07 at 10.46.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36" y="5048112"/>
            <a:ext cx="1727146" cy="1190557"/>
          </a:xfrm>
          <a:prstGeom prst="rect">
            <a:avLst/>
          </a:prstGeom>
        </p:spPr>
      </p:pic>
      <p:pic>
        <p:nvPicPr>
          <p:cNvPr id="5" name="Picture 4" descr="Screen Shot 2013-04-07 at 10.46.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008" y="5205869"/>
            <a:ext cx="3136900" cy="889000"/>
          </a:xfrm>
          <a:prstGeom prst="rect">
            <a:avLst/>
          </a:prstGeom>
        </p:spPr>
      </p:pic>
      <p:pic>
        <p:nvPicPr>
          <p:cNvPr id="6" name="Picture 5" descr="Screen Shot 2013-04-07 at 10.47.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316" y="5330024"/>
            <a:ext cx="2419461" cy="559726"/>
          </a:xfrm>
          <a:prstGeom prst="rect">
            <a:avLst/>
          </a:prstGeom>
        </p:spPr>
      </p:pic>
    </p:spTree>
    <p:extLst>
      <p:ext uri="{BB962C8B-B14F-4D97-AF65-F5344CB8AC3E}">
        <p14:creationId xmlns:p14="http://schemas.microsoft.com/office/powerpoint/2010/main" val="40015374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134431"/>
            <a:ext cx="7024744" cy="1143000"/>
          </a:xfrm>
        </p:spPr>
        <p:txBody>
          <a:bodyPr/>
          <a:lstStyle/>
          <a:p>
            <a:r>
              <a:rPr lang="en-US" dirty="0" smtClean="0"/>
              <a:t>Similar Films to Mine</a:t>
            </a:r>
            <a:endParaRPr lang="en-US" dirty="0"/>
          </a:p>
        </p:txBody>
      </p:sp>
      <p:sp>
        <p:nvSpPr>
          <p:cNvPr id="3" name="Content Placeholder 2"/>
          <p:cNvSpPr>
            <a:spLocks noGrp="1"/>
          </p:cNvSpPr>
          <p:nvPr>
            <p:ph idx="1"/>
          </p:nvPr>
        </p:nvSpPr>
        <p:spPr>
          <a:xfrm>
            <a:off x="796065" y="1277431"/>
            <a:ext cx="7576922" cy="4863541"/>
          </a:xfrm>
        </p:spPr>
        <p:txBody>
          <a:bodyPr>
            <a:normAutofit fontScale="92500" lnSpcReduction="10000"/>
          </a:bodyPr>
          <a:lstStyle/>
          <a:p>
            <a:r>
              <a:rPr lang="en-US" dirty="0" err="1"/>
              <a:t>Dreamworks</a:t>
            </a:r>
            <a:r>
              <a:rPr lang="en-US" dirty="0"/>
              <a:t> distributed the film ‘The Ring’, my film is very similar to this one therefore there would be a high possibility of </a:t>
            </a:r>
            <a:r>
              <a:rPr lang="en-US" dirty="0" err="1"/>
              <a:t>Dreamworks</a:t>
            </a:r>
            <a:r>
              <a:rPr lang="en-US" dirty="0"/>
              <a:t> distributing my film. However ‘The Ring’ had a budget of 48,000,000 dollars. My film has a low budget </a:t>
            </a:r>
            <a:r>
              <a:rPr lang="en-US" dirty="0" smtClean="0"/>
              <a:t>so </a:t>
            </a:r>
            <a:r>
              <a:rPr lang="en-US" dirty="0" smtClean="0"/>
              <a:t>I doubt </a:t>
            </a:r>
            <a:r>
              <a:rPr lang="en-US" dirty="0" err="1" smtClean="0"/>
              <a:t>Dreamworks</a:t>
            </a:r>
            <a:r>
              <a:rPr lang="en-US" dirty="0" smtClean="0"/>
              <a:t> would show </a:t>
            </a:r>
            <a:r>
              <a:rPr lang="en-US" dirty="0" smtClean="0"/>
              <a:t>interest in distributing my film. </a:t>
            </a:r>
          </a:p>
          <a:p>
            <a:r>
              <a:rPr lang="en-US" dirty="0" smtClean="0"/>
              <a:t>However an independent film company called Fear Film, would be an ideal company to distribute my film. They focus </a:t>
            </a:r>
            <a:r>
              <a:rPr lang="en-US" dirty="0" smtClean="0"/>
              <a:t>on horror </a:t>
            </a:r>
            <a:r>
              <a:rPr lang="en-US" dirty="0" smtClean="0"/>
              <a:t>films with a low </a:t>
            </a:r>
            <a:r>
              <a:rPr lang="en-US" dirty="0" smtClean="0"/>
              <a:t>budget. My film is both of these. Fear Film have produced films like ‘Truth Or Dare Syndrome’ and ‘Creepy Crawly’. They have not yet produced a </a:t>
            </a:r>
            <a:r>
              <a:rPr lang="en-US" dirty="0" err="1" smtClean="0"/>
              <a:t>Yurei</a:t>
            </a:r>
            <a:r>
              <a:rPr lang="en-US" dirty="0" smtClean="0"/>
              <a:t> horror movie which is why I think they would be interested in my film.</a:t>
            </a:r>
            <a:endParaRPr lang="en-US" dirty="0"/>
          </a:p>
        </p:txBody>
      </p:sp>
    </p:spTree>
    <p:extLst>
      <p:ext uri="{BB962C8B-B14F-4D97-AF65-F5344CB8AC3E}">
        <p14:creationId xmlns:p14="http://schemas.microsoft.com/office/powerpoint/2010/main" val="4206431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262</TotalTime>
  <Words>751</Words>
  <Application>Microsoft Macintosh PowerPoint</Application>
  <PresentationFormat>On-screen Show (4:3)</PresentationFormat>
  <Paragraphs>43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        What Kind Of Media Institution Might Distribute Your Media Product And Why?</vt:lpstr>
      <vt:lpstr>What Companies Would Distribute My Film?</vt:lpstr>
      <vt:lpstr>Warner Bros</vt:lpstr>
      <vt:lpstr>LionsGate</vt:lpstr>
      <vt:lpstr>DreamWorks</vt:lpstr>
      <vt:lpstr>Columbia</vt:lpstr>
      <vt:lpstr>Paramount Pictures</vt:lpstr>
      <vt:lpstr>Independent Film Companies</vt:lpstr>
      <vt:lpstr>Similar Films to Mine</vt:lpstr>
      <vt:lpstr>PowerPoint Presentation</vt:lpstr>
      <vt:lpstr>Below is a link to view the trailer for ‘Creepy Crawly’</vt:lpstr>
      <vt:lpstr>Advertising My Film</vt:lpstr>
      <vt:lpstr>PowerPoint Presentation</vt:lpstr>
      <vt:lpstr>Examples Of Marketing Campaigns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Kind Of Media Institution Might Distribute Your Media Product And Why?</dc:title>
  <dc:creator>Ella Shire</dc:creator>
  <cp:lastModifiedBy>Ella Shire</cp:lastModifiedBy>
  <cp:revision>33</cp:revision>
  <dcterms:created xsi:type="dcterms:W3CDTF">2013-03-25T18:17:33Z</dcterms:created>
  <dcterms:modified xsi:type="dcterms:W3CDTF">2013-04-07T07:04:13Z</dcterms:modified>
</cp:coreProperties>
</file>