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9"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1" d="100"/>
          <a:sy n="91" d="100"/>
        </p:scale>
        <p:origin x="-1264"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GB" smtClean="0"/>
              <a:t>Click to edit Master title style</a:t>
            </a:r>
            <a:endParaRPr lang="en-US" dirty="0"/>
          </a:p>
        </p:txBody>
      </p:sp>
      <p:sp>
        <p:nvSpPr>
          <p:cNvPr id="11" name="Date Placeholder 10"/>
          <p:cNvSpPr>
            <a:spLocks noGrp="1"/>
          </p:cNvSpPr>
          <p:nvPr>
            <p:ph type="dt" sz="half" idx="10"/>
          </p:nvPr>
        </p:nvSpPr>
        <p:spPr bwMode="black"/>
        <p:txBody>
          <a:bodyPr/>
          <a:lstStyle/>
          <a:p>
            <a:fld id="{25AE17C7-B787-4E50-994D-5E804113A1E9}" type="datetime4">
              <a:rPr lang="en-US" smtClean="0"/>
              <a:pPr/>
              <a:t>April 7, 2013</a:t>
            </a:fld>
            <a:endParaRPr lang="en-US" dirty="0"/>
          </a:p>
        </p:txBody>
      </p:sp>
      <p:sp>
        <p:nvSpPr>
          <p:cNvPr id="17" name="Slide Number Placeholder 16"/>
          <p:cNvSpPr>
            <a:spLocks noGrp="1"/>
          </p:cNvSpPr>
          <p:nvPr>
            <p:ph type="sldNum" sz="quarter" idx="11"/>
          </p:nvPr>
        </p:nvSpPr>
        <p:spPr/>
        <p:txBody>
          <a:bodyPr/>
          <a:lstStyle/>
          <a:p>
            <a:fld id="{5744759D-0EFF-4FB2-9CCE-04E00944F0FE}" type="slidenum">
              <a:rPr lang="en-US" smtClean="0"/>
              <a:pPr/>
              <a:t>‹#›</a:t>
            </a:fld>
            <a:endParaRPr lang="en-US" dirty="0"/>
          </a:p>
        </p:txBody>
      </p:sp>
      <p:sp>
        <p:nvSpPr>
          <p:cNvPr id="19" name="Footer Placeholder 1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FDD7A28-FA93-4136-BDC1-BCCB2687E678}" type="datetimeFigureOut">
              <a:rPr lang="en-US" smtClean="0"/>
              <a:pPr/>
              <a:t>07/04/2013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2FBC0-13B8-4B1E-B170-BBEED4A77C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FDD7A28-FA93-4136-BDC1-BCCB2687E678}" type="datetimeFigureOut">
              <a:rPr lang="en-US" smtClean="0"/>
              <a:pPr/>
              <a:t>07/04/2013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2FBC0-13B8-4B1E-B170-BBEED4A77C65}" type="slidenum">
              <a:rPr lang="en-US" smtClean="0"/>
              <a:pPr/>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GB"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9" name="Title 8"/>
          <p:cNvSpPr>
            <a:spLocks noGrp="1"/>
          </p:cNvSpPr>
          <p:nvPr>
            <p:ph type="title"/>
          </p:nvPr>
        </p:nvSpPr>
        <p:spPr/>
        <p:txBody>
          <a:bodyPr/>
          <a:lstStyle/>
          <a:p>
            <a:r>
              <a:rPr lang="en-GB" smtClean="0"/>
              <a:t>Click to edit Master title style</a:t>
            </a:r>
            <a:endParaRPr lang="en-US"/>
          </a:p>
        </p:txBody>
      </p:sp>
      <p:sp>
        <p:nvSpPr>
          <p:cNvPr id="11" name="Date Placeholder 10"/>
          <p:cNvSpPr>
            <a:spLocks noGrp="1"/>
          </p:cNvSpPr>
          <p:nvPr>
            <p:ph type="dt" sz="half" idx="14"/>
          </p:nvPr>
        </p:nvSpPr>
        <p:spPr/>
        <p:txBody>
          <a:bodyPr/>
          <a:lstStyle/>
          <a:p>
            <a:fld id="{8995D68B-21AC-438B-BECE-4F17DA129F19}" type="datetime4">
              <a:rPr lang="en-US" smtClean="0"/>
              <a:pPr/>
              <a:t>April 7, 2013</a:t>
            </a:fld>
            <a:endParaRPr lang="en-US" dirty="0"/>
          </a:p>
        </p:txBody>
      </p:sp>
      <p:sp>
        <p:nvSpPr>
          <p:cNvPr id="12" name="Slide Number Placeholder 11"/>
          <p:cNvSpPr>
            <a:spLocks noGrp="1"/>
          </p:cNvSpPr>
          <p:nvPr>
            <p:ph type="sldNum" sz="quarter" idx="15"/>
          </p:nvPr>
        </p:nvSpPr>
        <p:spPr/>
        <p:txBody>
          <a:bodyPr/>
          <a:lstStyle/>
          <a:p>
            <a:fld id="{5744759D-0EFF-4FB2-9CCE-04E00944F0FE}" type="slidenum">
              <a:rPr lang="en-US" smtClean="0"/>
              <a:pPr/>
              <a:t>‹#›</a:t>
            </a:fld>
            <a:endParaRPr lang="en-US" dirty="0"/>
          </a:p>
        </p:txBody>
      </p:sp>
      <p:sp>
        <p:nvSpPr>
          <p:cNvPr id="13" name="Footer Placeholder 12"/>
          <p:cNvSpPr>
            <a:spLocks noGrp="1"/>
          </p:cNvSpPr>
          <p:nvPr>
            <p:ph type="ftr" sz="quarter" idx="16"/>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GB"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13" name="Date Placeholder 12"/>
          <p:cNvSpPr>
            <a:spLocks noGrp="1"/>
          </p:cNvSpPr>
          <p:nvPr>
            <p:ph type="dt" sz="half" idx="10"/>
          </p:nvPr>
        </p:nvSpPr>
        <p:spPr/>
        <p:txBody>
          <a:bodyPr/>
          <a:lstStyle/>
          <a:p>
            <a:fld id="{679F0FCF-2EA5-4FF5-AF14-1CA9C8854AAB}" type="datetime4">
              <a:rPr lang="en-US" smtClean="0"/>
              <a:pPr/>
              <a:t>April 7, 2013</a:t>
            </a:fld>
            <a:endParaRPr lang="en-US" dirty="0"/>
          </a:p>
        </p:txBody>
      </p:sp>
      <p:sp>
        <p:nvSpPr>
          <p:cNvPr id="14" name="Slide Number Placeholder 13"/>
          <p:cNvSpPr>
            <a:spLocks noGrp="1"/>
          </p:cNvSpPr>
          <p:nvPr>
            <p:ph type="sldNum" sz="quarter" idx="11"/>
          </p:nvPr>
        </p:nvSpPr>
        <p:spPr/>
        <p:txBody>
          <a:bodyPr/>
          <a:lstStyle/>
          <a:p>
            <a:fld id="{5744759D-0EFF-4FB2-9CCE-04E00944F0FE}"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9" name="Date Placeholder 8"/>
          <p:cNvSpPr>
            <a:spLocks noGrp="1"/>
          </p:cNvSpPr>
          <p:nvPr>
            <p:ph type="dt" sz="half" idx="15"/>
          </p:nvPr>
        </p:nvSpPr>
        <p:spPr/>
        <p:txBody>
          <a:bodyPr/>
          <a:lstStyle/>
          <a:p>
            <a:fld id="{F9E781C6-1634-4A56-B2BE-62150BE83935}" type="datetime4">
              <a:rPr lang="en-US" smtClean="0"/>
              <a:pPr/>
              <a:t>April 7, 2013</a:t>
            </a:fld>
            <a:endParaRPr lang="en-US" dirty="0"/>
          </a:p>
        </p:txBody>
      </p:sp>
      <p:sp>
        <p:nvSpPr>
          <p:cNvPr id="12" name="Slide Number Placeholder 11"/>
          <p:cNvSpPr>
            <a:spLocks noGrp="1"/>
          </p:cNvSpPr>
          <p:nvPr>
            <p:ph type="sldNum" sz="quarter" idx="16"/>
          </p:nvPr>
        </p:nvSpPr>
        <p:spPr/>
        <p:txBody>
          <a:bodyPr/>
          <a:lstStyle/>
          <a:p>
            <a:fld id="{5744759D-0EFF-4FB2-9CCE-04E00944F0FE}" type="slidenum">
              <a:rPr lang="en-US" smtClean="0"/>
              <a:pPr/>
              <a:t>‹#›</a:t>
            </a:fld>
            <a:endParaRPr lang="en-US" dirty="0"/>
          </a:p>
        </p:txBody>
      </p:sp>
      <p:sp>
        <p:nvSpPr>
          <p:cNvPr id="13" name="Footer Placeholder 12"/>
          <p:cNvSpPr>
            <a:spLocks noGrp="1"/>
          </p:cNvSpPr>
          <p:nvPr>
            <p:ph type="ftr" sz="quarter" idx="17"/>
          </p:nvPr>
        </p:nvSpPr>
        <p:spPr/>
        <p:txBody>
          <a:bodyPr/>
          <a:lstStyle/>
          <a:p>
            <a:endParaRPr lang="en-US" dirty="0"/>
          </a:p>
        </p:txBody>
      </p:sp>
      <p:sp>
        <p:nvSpPr>
          <p:cNvPr id="16" name="Title 15"/>
          <p:cNvSpPr>
            <a:spLocks noGrp="1"/>
          </p:cNvSpPr>
          <p:nvPr>
            <p:ph type="title"/>
          </p:nvPr>
        </p:nvSpPr>
        <p:spPr/>
        <p:txBody>
          <a:bodyPr/>
          <a:lstStyle/>
          <a:p>
            <a:r>
              <a:rPr lang="en-GB"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GB" smtClean="0"/>
              <a:t>Click to edit Master text styles</a:t>
            </a:r>
          </a:p>
        </p:txBody>
      </p:sp>
      <p:sp>
        <p:nvSpPr>
          <p:cNvPr id="11" name="Date Placeholder 10"/>
          <p:cNvSpPr>
            <a:spLocks noGrp="1"/>
          </p:cNvSpPr>
          <p:nvPr>
            <p:ph type="dt" sz="half" idx="16"/>
          </p:nvPr>
        </p:nvSpPr>
        <p:spPr/>
        <p:txBody>
          <a:bodyPr/>
          <a:lstStyle/>
          <a:p>
            <a:fld id="{A9372AC2-3C75-4F5F-A929-48958086FE36}" type="datetime4">
              <a:rPr lang="en-US" smtClean="0"/>
              <a:pPr/>
              <a:t>April 7, 2013</a:t>
            </a:fld>
            <a:endParaRPr lang="en-US" dirty="0"/>
          </a:p>
        </p:txBody>
      </p:sp>
      <p:sp>
        <p:nvSpPr>
          <p:cNvPr id="12" name="Slide Number Placeholder 11"/>
          <p:cNvSpPr>
            <a:spLocks noGrp="1"/>
          </p:cNvSpPr>
          <p:nvPr>
            <p:ph type="sldNum" sz="quarter" idx="17"/>
          </p:nvPr>
        </p:nvSpPr>
        <p:spPr/>
        <p:txBody>
          <a:bodyPr/>
          <a:lstStyle/>
          <a:p>
            <a:fld id="{5744759D-0EFF-4FB2-9CCE-04E00944F0FE}" type="slidenum">
              <a:rPr lang="en-US" smtClean="0"/>
              <a:pPr/>
              <a:t>‹#›</a:t>
            </a:fld>
            <a:endParaRPr lang="en-US" dirty="0"/>
          </a:p>
        </p:txBody>
      </p:sp>
      <p:sp>
        <p:nvSpPr>
          <p:cNvPr id="13" name="Footer Placeholder 12"/>
          <p:cNvSpPr>
            <a:spLocks noGrp="1"/>
          </p:cNvSpPr>
          <p:nvPr>
            <p:ph type="ftr" sz="quarter" idx="18"/>
          </p:nvPr>
        </p:nvSpPr>
        <p:spPr/>
        <p:txBody>
          <a:bodyPr/>
          <a:lstStyle/>
          <a:p>
            <a:endParaRPr lang="en-US" dirty="0"/>
          </a:p>
        </p:txBody>
      </p:sp>
      <p:sp>
        <p:nvSpPr>
          <p:cNvPr id="18" name="Title 17"/>
          <p:cNvSpPr>
            <a:spLocks noGrp="1"/>
          </p:cNvSpPr>
          <p:nvPr>
            <p:ph type="title"/>
          </p:nvPr>
        </p:nvSpPr>
        <p:spPr/>
        <p:txBody>
          <a:bodyPr/>
          <a:lstStyle/>
          <a:p>
            <a:r>
              <a:rPr lang="en-GB"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smtClean="0"/>
              <a:t>Click to edit Master title style</a:t>
            </a:r>
            <a:endParaRPr lang="en-US"/>
          </a:p>
        </p:txBody>
      </p:sp>
      <p:sp>
        <p:nvSpPr>
          <p:cNvPr id="15" name="Date Placeholder 14"/>
          <p:cNvSpPr>
            <a:spLocks noGrp="1"/>
          </p:cNvSpPr>
          <p:nvPr>
            <p:ph type="dt" sz="half" idx="10"/>
          </p:nvPr>
        </p:nvSpPr>
        <p:spPr/>
        <p:txBody>
          <a:bodyPr/>
          <a:lstStyle/>
          <a:p>
            <a:fld id="{17509CF4-4C1A-45DC-BADA-6EFF91CB9ABB}" type="datetime4">
              <a:rPr lang="en-US" smtClean="0"/>
              <a:pPr/>
              <a:t>April 7, 2013</a:t>
            </a:fld>
            <a:endParaRPr lang="en-US" dirty="0"/>
          </a:p>
        </p:txBody>
      </p:sp>
      <p:sp>
        <p:nvSpPr>
          <p:cNvPr id="16" name="Slide Number Placeholder 15"/>
          <p:cNvSpPr>
            <a:spLocks noGrp="1"/>
          </p:cNvSpPr>
          <p:nvPr>
            <p:ph type="sldNum" sz="quarter" idx="11"/>
          </p:nvPr>
        </p:nvSpPr>
        <p:spPr/>
        <p:txBody>
          <a:bodyPr/>
          <a:lstStyle/>
          <a:p>
            <a:fld id="{5744759D-0EFF-4FB2-9CCE-04E00944F0FE}"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C53951C0-B478-4858-ABC7-96406A1C0480}" type="datetime4">
              <a:rPr lang="en-US" smtClean="0"/>
              <a:pPr/>
              <a:t>April 7, 2013</a:t>
            </a:fld>
            <a:endParaRPr lang="en-US" dirty="0"/>
          </a:p>
        </p:txBody>
      </p:sp>
      <p:sp>
        <p:nvSpPr>
          <p:cNvPr id="8" name="Slide Number Placeholder 7"/>
          <p:cNvSpPr>
            <a:spLocks noGrp="1"/>
          </p:cNvSpPr>
          <p:nvPr>
            <p:ph type="sldNum" sz="quarter" idx="11"/>
          </p:nvPr>
        </p:nvSpPr>
        <p:spPr/>
        <p:txBody>
          <a:bodyPr/>
          <a:lstStyle/>
          <a:p>
            <a:fld id="{5744759D-0EFF-4FB2-9CCE-04E00944F0FE}"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13" name="Title 12"/>
          <p:cNvSpPr>
            <a:spLocks noGrp="1"/>
          </p:cNvSpPr>
          <p:nvPr>
            <p:ph type="title"/>
          </p:nvPr>
        </p:nvSpPr>
        <p:spPr/>
        <p:txBody>
          <a:bodyPr/>
          <a:lstStyle/>
          <a:p>
            <a:r>
              <a:rPr lang="en-GB" smtClean="0"/>
              <a:t>Click to edit Master title style</a:t>
            </a:r>
            <a:endParaRPr lang="en-US"/>
          </a:p>
        </p:txBody>
      </p:sp>
      <p:sp>
        <p:nvSpPr>
          <p:cNvPr id="16" name="Date Placeholder 15"/>
          <p:cNvSpPr>
            <a:spLocks noGrp="1"/>
          </p:cNvSpPr>
          <p:nvPr>
            <p:ph type="dt" sz="half" idx="15"/>
          </p:nvPr>
        </p:nvSpPr>
        <p:spPr/>
        <p:txBody>
          <a:bodyPr/>
          <a:lstStyle/>
          <a:p>
            <a:fld id="{B867641A-9D94-4BD6-862F-F651067079BC}" type="datetime4">
              <a:rPr lang="en-US" smtClean="0"/>
              <a:pPr/>
              <a:t>April 7, 2013</a:t>
            </a:fld>
            <a:endParaRPr lang="en-US" dirty="0"/>
          </a:p>
        </p:txBody>
      </p:sp>
      <p:sp>
        <p:nvSpPr>
          <p:cNvPr id="19" name="Slide Number Placeholder 18"/>
          <p:cNvSpPr>
            <a:spLocks noGrp="1"/>
          </p:cNvSpPr>
          <p:nvPr>
            <p:ph type="sldNum" sz="quarter" idx="16"/>
          </p:nvPr>
        </p:nvSpPr>
        <p:spPr/>
        <p:txBody>
          <a:bodyPr/>
          <a:lstStyle/>
          <a:p>
            <a:fld id="{5744759D-0EFF-4FB2-9CCE-04E00944F0FE}" type="slidenum">
              <a:rPr lang="en-US" smtClean="0"/>
              <a:pPr/>
              <a:t>‹#›</a:t>
            </a:fld>
            <a:endParaRPr lang="en-US" dirty="0"/>
          </a:p>
        </p:txBody>
      </p:sp>
      <p:sp>
        <p:nvSpPr>
          <p:cNvPr id="23" name="Footer Placeholder 22"/>
          <p:cNvSpPr>
            <a:spLocks noGrp="1"/>
          </p:cNvSpPr>
          <p:nvPr>
            <p:ph type="ftr" sz="quarter" idx="17"/>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GB"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GB"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D74F0C02-0EF4-4745-9D82-E8D3F59464E3}" type="datetime4">
              <a:rPr lang="en-US" smtClean="0"/>
              <a:pPr/>
              <a:t>April 7, 2013</a:t>
            </a:fld>
            <a:endParaRPr lang="en-US" dirty="0"/>
          </a:p>
        </p:txBody>
      </p:sp>
      <p:sp>
        <p:nvSpPr>
          <p:cNvPr id="14" name="Slide Number Placeholder 13"/>
          <p:cNvSpPr>
            <a:spLocks noGrp="1"/>
          </p:cNvSpPr>
          <p:nvPr>
            <p:ph type="sldNum" sz="quarter" idx="15"/>
          </p:nvPr>
        </p:nvSpPr>
        <p:spPr>
          <a:xfrm>
            <a:off x="4038600" y="6172200"/>
            <a:ext cx="1066800" cy="304800"/>
          </a:xfrm>
        </p:spPr>
        <p:txBody>
          <a:bodyPr/>
          <a:lstStyle/>
          <a:p>
            <a:fld id="{5744759D-0EFF-4FB2-9CCE-04E00944F0FE}" type="slidenum">
              <a:rPr lang="en-US" smtClean="0"/>
              <a:pPr/>
              <a:t>‹#›</a:t>
            </a:fld>
            <a:endParaRPr lang="en-US" dirty="0"/>
          </a:p>
        </p:txBody>
      </p:sp>
      <p:sp>
        <p:nvSpPr>
          <p:cNvPr id="15" name="Footer Placeholder 14"/>
          <p:cNvSpPr>
            <a:spLocks noGrp="1"/>
          </p:cNvSpPr>
          <p:nvPr>
            <p:ph type="ftr" sz="quarter" idx="16"/>
          </p:nvPr>
        </p:nvSpPr>
        <p:spPr>
          <a:xfrm>
            <a:off x="1447800" y="6486525"/>
            <a:ext cx="6248400" cy="29210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87367800-479D-41B0-B3F2-2DCE95BA1381}" type="datetime4">
              <a:rPr lang="en-US" smtClean="0"/>
              <a:pPr/>
              <a:t>April 7, 2013</a:t>
            </a:fld>
            <a:endParaRPr lang="en-US" dirty="0"/>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5744759D-0EFF-4FB2-9CCE-04E00944F0FE}" type="slidenum">
              <a:rPr lang="en-US" smtClean="0"/>
              <a:pPr/>
              <a:t>‹#›</a:t>
            </a:fld>
            <a:endParaRPr lang="en-US" dirty="0"/>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GB"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hf sldNum="0" hdr="0" ftr="0" dt="0"/>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565400" y="2977786"/>
            <a:ext cx="4013200" cy="530226"/>
          </a:xfrm>
        </p:spPr>
        <p:txBody>
          <a:bodyPr/>
          <a:lstStyle/>
          <a:p>
            <a:r>
              <a:rPr lang="en-US" dirty="0" smtClean="0"/>
              <a:t>What have you learnt about technologies from the process of constructing this product?</a:t>
            </a:r>
            <a:endParaRPr lang="en-US" dirty="0"/>
          </a:p>
        </p:txBody>
      </p:sp>
      <p:sp>
        <p:nvSpPr>
          <p:cNvPr id="3" name="Title 2"/>
          <p:cNvSpPr>
            <a:spLocks noGrp="1"/>
          </p:cNvSpPr>
          <p:nvPr>
            <p:ph type="title"/>
          </p:nvPr>
        </p:nvSpPr>
        <p:spPr>
          <a:xfrm>
            <a:off x="2565400" y="2378346"/>
            <a:ext cx="4013200" cy="599440"/>
          </a:xfrm>
        </p:spPr>
        <p:txBody>
          <a:bodyPr/>
          <a:lstStyle/>
          <a:p>
            <a:r>
              <a:rPr lang="en-US" dirty="0" smtClean="0"/>
              <a:t>Technologies</a:t>
            </a:r>
            <a:endParaRPr lang="en-US" dirty="0"/>
          </a:p>
        </p:txBody>
      </p:sp>
    </p:spTree>
    <p:extLst>
      <p:ext uri="{BB962C8B-B14F-4D97-AF65-F5344CB8AC3E}">
        <p14:creationId xmlns:p14="http://schemas.microsoft.com/office/powerpoint/2010/main" val="822287412"/>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Technologies used:</a:t>
            </a:r>
            <a:endParaRPr lang="en-US" dirty="0"/>
          </a:p>
        </p:txBody>
      </p:sp>
      <p:pic>
        <p:nvPicPr>
          <p:cNvPr id="4" name="Picture 3" descr="Screen Shot 2013-03-17 at 19.08.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508" y="1676400"/>
            <a:ext cx="1628375" cy="2937069"/>
          </a:xfrm>
          <a:prstGeom prst="rect">
            <a:avLst/>
          </a:prstGeom>
          <a:ln>
            <a:noFill/>
          </a:ln>
          <a:effectLst>
            <a:softEdge rad="112500"/>
          </a:effectLst>
        </p:spPr>
      </p:pic>
      <p:pic>
        <p:nvPicPr>
          <p:cNvPr id="5" name="Picture 4" descr="Screen Shot 2013-03-17 at 19.09.1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5083" y="4380352"/>
            <a:ext cx="3210480" cy="2311772"/>
          </a:xfrm>
          <a:prstGeom prst="rect">
            <a:avLst/>
          </a:prstGeom>
          <a:ln>
            <a:noFill/>
          </a:ln>
          <a:effectLst>
            <a:softEdge rad="112500"/>
          </a:effectLst>
        </p:spPr>
      </p:pic>
      <p:pic>
        <p:nvPicPr>
          <p:cNvPr id="6" name="Picture 5" descr="Screen Shot 2013-03-17 at 19.07.3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3837" y="2007599"/>
            <a:ext cx="2420582" cy="1973430"/>
          </a:xfrm>
          <a:prstGeom prst="rect">
            <a:avLst/>
          </a:prstGeom>
          <a:ln>
            <a:noFill/>
          </a:ln>
          <a:effectLst>
            <a:softEdge rad="112500"/>
          </a:effectLst>
        </p:spPr>
      </p:pic>
      <p:pic>
        <p:nvPicPr>
          <p:cNvPr id="7" name="Picture 6" descr="Screen Shot 2013-03-17 at 19.09.2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9077" y="2064468"/>
            <a:ext cx="2522408" cy="3604942"/>
          </a:xfrm>
          <a:prstGeom prst="rect">
            <a:avLst/>
          </a:prstGeom>
          <a:ln>
            <a:noFill/>
          </a:ln>
          <a:effectLst>
            <a:softEdge rad="112500"/>
          </a:effectLst>
        </p:spPr>
      </p:pic>
    </p:spTree>
    <p:extLst>
      <p:ext uri="{BB962C8B-B14F-4D97-AF65-F5344CB8AC3E}">
        <p14:creationId xmlns:p14="http://schemas.microsoft.com/office/powerpoint/2010/main" val="547774264"/>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nodeType="clickEffect">
                                  <p:stCondLst>
                                    <p:cond delay="0"/>
                                  </p:stCondLst>
                                  <p:childTnLst>
                                    <p:animEffect transition="out" filter="checkerboard(across)">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2" presetClass="exit" presetSubtype="4" fill="hold" nodeType="clickEffect">
                                  <p:stCondLst>
                                    <p:cond delay="0"/>
                                  </p:stCondLst>
                                  <p:childTnLst>
                                    <p:anim calcmode="lin" valueType="num">
                                      <p:cBhvr additive="base">
                                        <p:cTn id="16" dur="500"/>
                                        <p:tgtEl>
                                          <p:spTgt spid="6"/>
                                        </p:tgtEl>
                                        <p:attrNameLst>
                                          <p:attrName>ppt_y</p:attrName>
                                        </p:attrNameLst>
                                      </p:cBhvr>
                                      <p:tavLst>
                                        <p:tav tm="0">
                                          <p:val>
                                            <p:strVal val="#ppt_y"/>
                                          </p:val>
                                        </p:tav>
                                        <p:tav tm="100000">
                                          <p:val>
                                            <p:strVal val="#ppt_y+#ppt_h*1.125000"/>
                                          </p:val>
                                        </p:tav>
                                      </p:tavLst>
                                    </p:anim>
                                    <p:animEffect transition="out" filter="wipe(down)">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6" presetClass="exit" presetSubtype="32" fill="hold" nodeType="clickEffect">
                                  <p:stCondLst>
                                    <p:cond delay="0"/>
                                  </p:stCondLst>
                                  <p:childTnLst>
                                    <p:animEffect transition="out" filter="circle(out)">
                                      <p:cBhvr>
                                        <p:cTn id="22" dur="2000"/>
                                        <p:tgtEl>
                                          <p:spTgt spid="5"/>
                                        </p:tgtEl>
                                      </p:cBhvr>
                                    </p:animEffect>
                                    <p:set>
                                      <p:cBhvr>
                                        <p:cTn id="23"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199" y="2020823"/>
            <a:ext cx="8466835" cy="4664461"/>
          </a:xfrm>
        </p:spPr>
        <p:txBody>
          <a:bodyPr>
            <a:normAutofit fontScale="85000" lnSpcReduction="20000"/>
          </a:bodyPr>
          <a:lstStyle/>
          <a:p>
            <a:r>
              <a:rPr lang="en-US" dirty="0" smtClean="0"/>
              <a:t>The camera I used to film was the Canon 50D.</a:t>
            </a:r>
          </a:p>
          <a:p>
            <a:r>
              <a:rPr lang="en-US" dirty="0" smtClean="0"/>
              <a:t>W</a:t>
            </a:r>
            <a:r>
              <a:rPr lang="en-US" sz="2400" dirty="0" smtClean="0"/>
              <a:t>hen </a:t>
            </a:r>
            <a:r>
              <a:rPr lang="en-US" sz="2400" dirty="0" smtClean="0"/>
              <a:t>making the film it was the first time I had ever used a proper filming camera. At first I found it hard to figure what button was what but after a little playing around with different focuses and effects I worked out how to use it. It was also hard to get the camera in focus at times. When first switching it on and then when we changed rooms the lighting was different so we had to wait for the focus of the camera to </a:t>
            </a:r>
            <a:r>
              <a:rPr lang="en-US" sz="2400" dirty="0" smtClean="0"/>
              <a:t>adjust. When we filmed the laptop screen to show Facebook there was some distortion in the focus. Therefore we had to re shoot this shot so it was in focus and clearer for the audience. </a:t>
            </a:r>
            <a:endParaRPr lang="en-US" sz="2400" dirty="0" smtClean="0"/>
          </a:p>
          <a:p>
            <a:r>
              <a:rPr lang="en-US" sz="2400" dirty="0" smtClean="0"/>
              <a:t>Our camera allowed my group to look back over the footage once filming it without over righting shots. I found this helpful because we were able to see if we had filmed enough before moving onto the next shot.</a:t>
            </a:r>
            <a:br>
              <a:rPr lang="en-US" sz="2400" dirty="0" smtClean="0"/>
            </a:br>
            <a:r>
              <a:rPr lang="en-US" sz="2400" dirty="0" smtClean="0"/>
              <a:t>A mistake that I made was not filming a shot long enough. I shot some speech for four seconds and then coming to edit it there was not enough footage to use it so we re shot the speech. The camera was rolling five seconds before and after the speech. I learnt that it’s better to have too much footage than not enough.</a:t>
            </a:r>
          </a:p>
          <a:p>
            <a:r>
              <a:rPr lang="en-US" dirty="0" smtClean="0"/>
              <a:t> </a:t>
            </a:r>
            <a:endParaRPr lang="en-US" dirty="0"/>
          </a:p>
        </p:txBody>
      </p:sp>
      <p:pic>
        <p:nvPicPr>
          <p:cNvPr id="4" name="Picture 3" descr="Screen Shot 2013-03-17 at 19.07.3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3453" y="0"/>
            <a:ext cx="2420582" cy="1973430"/>
          </a:xfrm>
          <a:prstGeom prst="rect">
            <a:avLst/>
          </a:prstGeom>
          <a:ln>
            <a:noFill/>
          </a:ln>
          <a:effectLst>
            <a:softEdge rad="112500"/>
          </a:effectLst>
        </p:spPr>
      </p:pic>
      <p:pic>
        <p:nvPicPr>
          <p:cNvPr id="5" name="Picture 4" descr="Screen Shot 2013-03-17 at 19.07.3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743" y="33437"/>
            <a:ext cx="2420582" cy="1973430"/>
          </a:xfrm>
          <a:prstGeom prst="rect">
            <a:avLst/>
          </a:prstGeom>
          <a:ln>
            <a:noFill/>
          </a:ln>
          <a:effectLst>
            <a:softEdge rad="112500"/>
          </a:effectLst>
        </p:spPr>
      </p:pic>
      <p:sp>
        <p:nvSpPr>
          <p:cNvPr id="6" name="TextBox 5"/>
          <p:cNvSpPr txBox="1"/>
          <p:nvPr/>
        </p:nvSpPr>
        <p:spPr>
          <a:xfrm>
            <a:off x="3363150" y="483462"/>
            <a:ext cx="2290110" cy="707886"/>
          </a:xfrm>
          <a:prstGeom prst="rect">
            <a:avLst/>
          </a:prstGeom>
          <a:noFill/>
        </p:spPr>
        <p:txBody>
          <a:bodyPr wrap="none" rtlCol="0">
            <a:spAutoFit/>
          </a:bodyPr>
          <a:lstStyle/>
          <a:p>
            <a:r>
              <a:rPr lang="en-US" sz="4000" dirty="0" smtClean="0"/>
              <a:t>CAMERA</a:t>
            </a:r>
            <a:endParaRPr lang="en-US" sz="4000" dirty="0"/>
          </a:p>
        </p:txBody>
      </p:sp>
    </p:spTree>
    <p:extLst>
      <p:ext uri="{BB962C8B-B14F-4D97-AF65-F5344CB8AC3E}">
        <p14:creationId xmlns:p14="http://schemas.microsoft.com/office/powerpoint/2010/main" val="20707608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down)">
                                      <p:cBhvr>
                                        <p:cTn id="25" dur="580">
                                          <p:stCondLst>
                                            <p:cond delay="0"/>
                                          </p:stCondLst>
                                        </p:cTn>
                                        <p:tgtEl>
                                          <p:spTgt spid="2">
                                            <p:txEl>
                                              <p:pRg st="1" end="1"/>
                                            </p:txEl>
                                          </p:spTgt>
                                        </p:tgtEl>
                                      </p:cBhvr>
                                    </p:animEffect>
                                    <p:anim calcmode="lin" valueType="num">
                                      <p:cBhvr>
                                        <p:cTn id="26"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1" end="1"/>
                                            </p:txEl>
                                          </p:spTgt>
                                        </p:tgtEl>
                                      </p:cBhvr>
                                      <p:to x="100000" y="60000"/>
                                    </p:animScale>
                                    <p:animScale>
                                      <p:cBhvr>
                                        <p:cTn id="32" dur="166" decel="50000">
                                          <p:stCondLst>
                                            <p:cond delay="676"/>
                                          </p:stCondLst>
                                        </p:cTn>
                                        <p:tgtEl>
                                          <p:spTgt spid="2">
                                            <p:txEl>
                                              <p:pRg st="1" end="1"/>
                                            </p:txEl>
                                          </p:spTgt>
                                        </p:tgtEl>
                                      </p:cBhvr>
                                      <p:to x="100000" y="100000"/>
                                    </p:animScale>
                                    <p:animScale>
                                      <p:cBhvr>
                                        <p:cTn id="33" dur="26">
                                          <p:stCondLst>
                                            <p:cond delay="1312"/>
                                          </p:stCondLst>
                                        </p:cTn>
                                        <p:tgtEl>
                                          <p:spTgt spid="2">
                                            <p:txEl>
                                              <p:pRg st="1" end="1"/>
                                            </p:txEl>
                                          </p:spTgt>
                                        </p:tgtEl>
                                      </p:cBhvr>
                                      <p:to x="100000" y="80000"/>
                                    </p:animScale>
                                    <p:animScale>
                                      <p:cBhvr>
                                        <p:cTn id="34" dur="166" decel="50000">
                                          <p:stCondLst>
                                            <p:cond delay="1338"/>
                                          </p:stCondLst>
                                        </p:cTn>
                                        <p:tgtEl>
                                          <p:spTgt spid="2">
                                            <p:txEl>
                                              <p:pRg st="1" end="1"/>
                                            </p:txEl>
                                          </p:spTgt>
                                        </p:tgtEl>
                                      </p:cBhvr>
                                      <p:to x="100000" y="100000"/>
                                    </p:animScale>
                                    <p:animScale>
                                      <p:cBhvr>
                                        <p:cTn id="35" dur="26">
                                          <p:stCondLst>
                                            <p:cond delay="1642"/>
                                          </p:stCondLst>
                                        </p:cTn>
                                        <p:tgtEl>
                                          <p:spTgt spid="2">
                                            <p:txEl>
                                              <p:pRg st="1" end="1"/>
                                            </p:txEl>
                                          </p:spTgt>
                                        </p:tgtEl>
                                      </p:cBhvr>
                                      <p:to x="100000" y="90000"/>
                                    </p:animScale>
                                    <p:animScale>
                                      <p:cBhvr>
                                        <p:cTn id="36" dur="166" decel="50000">
                                          <p:stCondLst>
                                            <p:cond delay="1668"/>
                                          </p:stCondLst>
                                        </p:cTn>
                                        <p:tgtEl>
                                          <p:spTgt spid="2">
                                            <p:txEl>
                                              <p:pRg st="1" end="1"/>
                                            </p:txEl>
                                          </p:spTgt>
                                        </p:tgtEl>
                                      </p:cBhvr>
                                      <p:to x="100000" y="100000"/>
                                    </p:animScale>
                                    <p:animScale>
                                      <p:cBhvr>
                                        <p:cTn id="37" dur="26">
                                          <p:stCondLst>
                                            <p:cond delay="1808"/>
                                          </p:stCondLst>
                                        </p:cTn>
                                        <p:tgtEl>
                                          <p:spTgt spid="2">
                                            <p:txEl>
                                              <p:pRg st="1" end="1"/>
                                            </p:txEl>
                                          </p:spTgt>
                                        </p:tgtEl>
                                      </p:cBhvr>
                                      <p:to x="100000" y="95000"/>
                                    </p:animScale>
                                    <p:animScale>
                                      <p:cBhvr>
                                        <p:cTn id="38" dur="166" decel="50000">
                                          <p:stCondLst>
                                            <p:cond delay="1834"/>
                                          </p:stCondLst>
                                        </p:cTn>
                                        <p:tgtEl>
                                          <p:spTgt spid="2">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animEffect transition="in" filter="wipe(down)">
                                      <p:cBhvr>
                                        <p:cTn id="43" dur="580">
                                          <p:stCondLst>
                                            <p:cond delay="0"/>
                                          </p:stCondLst>
                                        </p:cTn>
                                        <p:tgtEl>
                                          <p:spTgt spid="2">
                                            <p:txEl>
                                              <p:pRg st="2" end="2"/>
                                            </p:txEl>
                                          </p:spTgt>
                                        </p:tgtEl>
                                      </p:cBhvr>
                                    </p:animEffect>
                                    <p:anim calcmode="lin" valueType="num">
                                      <p:cBhvr>
                                        <p:cTn id="44"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2" end="2"/>
                                            </p:txEl>
                                          </p:spTgt>
                                        </p:tgtEl>
                                      </p:cBhvr>
                                      <p:to x="100000" y="60000"/>
                                    </p:animScale>
                                    <p:animScale>
                                      <p:cBhvr>
                                        <p:cTn id="50" dur="166" decel="50000">
                                          <p:stCondLst>
                                            <p:cond delay="676"/>
                                          </p:stCondLst>
                                        </p:cTn>
                                        <p:tgtEl>
                                          <p:spTgt spid="2">
                                            <p:txEl>
                                              <p:pRg st="2" end="2"/>
                                            </p:txEl>
                                          </p:spTgt>
                                        </p:tgtEl>
                                      </p:cBhvr>
                                      <p:to x="100000" y="100000"/>
                                    </p:animScale>
                                    <p:animScale>
                                      <p:cBhvr>
                                        <p:cTn id="51" dur="26">
                                          <p:stCondLst>
                                            <p:cond delay="1312"/>
                                          </p:stCondLst>
                                        </p:cTn>
                                        <p:tgtEl>
                                          <p:spTgt spid="2">
                                            <p:txEl>
                                              <p:pRg st="2" end="2"/>
                                            </p:txEl>
                                          </p:spTgt>
                                        </p:tgtEl>
                                      </p:cBhvr>
                                      <p:to x="100000" y="80000"/>
                                    </p:animScale>
                                    <p:animScale>
                                      <p:cBhvr>
                                        <p:cTn id="52" dur="166" decel="50000">
                                          <p:stCondLst>
                                            <p:cond delay="1338"/>
                                          </p:stCondLst>
                                        </p:cTn>
                                        <p:tgtEl>
                                          <p:spTgt spid="2">
                                            <p:txEl>
                                              <p:pRg st="2" end="2"/>
                                            </p:txEl>
                                          </p:spTgt>
                                        </p:tgtEl>
                                      </p:cBhvr>
                                      <p:to x="100000" y="100000"/>
                                    </p:animScale>
                                    <p:animScale>
                                      <p:cBhvr>
                                        <p:cTn id="53" dur="26">
                                          <p:stCondLst>
                                            <p:cond delay="1642"/>
                                          </p:stCondLst>
                                        </p:cTn>
                                        <p:tgtEl>
                                          <p:spTgt spid="2">
                                            <p:txEl>
                                              <p:pRg st="2" end="2"/>
                                            </p:txEl>
                                          </p:spTgt>
                                        </p:tgtEl>
                                      </p:cBhvr>
                                      <p:to x="100000" y="90000"/>
                                    </p:animScale>
                                    <p:animScale>
                                      <p:cBhvr>
                                        <p:cTn id="54" dur="166" decel="50000">
                                          <p:stCondLst>
                                            <p:cond delay="1668"/>
                                          </p:stCondLst>
                                        </p:cTn>
                                        <p:tgtEl>
                                          <p:spTgt spid="2">
                                            <p:txEl>
                                              <p:pRg st="2" end="2"/>
                                            </p:txEl>
                                          </p:spTgt>
                                        </p:tgtEl>
                                      </p:cBhvr>
                                      <p:to x="100000" y="100000"/>
                                    </p:animScale>
                                    <p:animScale>
                                      <p:cBhvr>
                                        <p:cTn id="55" dur="26">
                                          <p:stCondLst>
                                            <p:cond delay="1808"/>
                                          </p:stCondLst>
                                        </p:cTn>
                                        <p:tgtEl>
                                          <p:spTgt spid="2">
                                            <p:txEl>
                                              <p:pRg st="2" end="2"/>
                                            </p:txEl>
                                          </p:spTgt>
                                        </p:tgtEl>
                                      </p:cBhvr>
                                      <p:to x="100000" y="95000"/>
                                    </p:animScale>
                                    <p:animScale>
                                      <p:cBhvr>
                                        <p:cTn id="56" dur="166" decel="50000">
                                          <p:stCondLst>
                                            <p:cond delay="1834"/>
                                          </p:stCondLst>
                                        </p:cTn>
                                        <p:tgtEl>
                                          <p:spTgt spid="2">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2">
                                            <p:txEl>
                                              <p:pRg st="3" end="3"/>
                                            </p:txEl>
                                          </p:spTgt>
                                        </p:tgtEl>
                                        <p:attrNameLst>
                                          <p:attrName>style.visibility</p:attrName>
                                        </p:attrNameLst>
                                      </p:cBhvr>
                                      <p:to>
                                        <p:strVal val="visible"/>
                                      </p:to>
                                    </p:set>
                                    <p:animEffect transition="in" filter="wipe(down)">
                                      <p:cBhvr>
                                        <p:cTn id="61" dur="580">
                                          <p:stCondLst>
                                            <p:cond delay="0"/>
                                          </p:stCondLst>
                                        </p:cTn>
                                        <p:tgtEl>
                                          <p:spTgt spid="2">
                                            <p:txEl>
                                              <p:pRg st="3" end="3"/>
                                            </p:txEl>
                                          </p:spTgt>
                                        </p:tgtEl>
                                      </p:cBhvr>
                                    </p:animEffect>
                                    <p:anim calcmode="lin" valueType="num">
                                      <p:cBhvr>
                                        <p:cTn id="62"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
                                            <p:txEl>
                                              <p:pRg st="3" end="3"/>
                                            </p:txEl>
                                          </p:spTgt>
                                        </p:tgtEl>
                                      </p:cBhvr>
                                      <p:to x="100000" y="60000"/>
                                    </p:animScale>
                                    <p:animScale>
                                      <p:cBhvr>
                                        <p:cTn id="68" dur="166" decel="50000">
                                          <p:stCondLst>
                                            <p:cond delay="676"/>
                                          </p:stCondLst>
                                        </p:cTn>
                                        <p:tgtEl>
                                          <p:spTgt spid="2">
                                            <p:txEl>
                                              <p:pRg st="3" end="3"/>
                                            </p:txEl>
                                          </p:spTgt>
                                        </p:tgtEl>
                                      </p:cBhvr>
                                      <p:to x="100000" y="100000"/>
                                    </p:animScale>
                                    <p:animScale>
                                      <p:cBhvr>
                                        <p:cTn id="69" dur="26">
                                          <p:stCondLst>
                                            <p:cond delay="1312"/>
                                          </p:stCondLst>
                                        </p:cTn>
                                        <p:tgtEl>
                                          <p:spTgt spid="2">
                                            <p:txEl>
                                              <p:pRg st="3" end="3"/>
                                            </p:txEl>
                                          </p:spTgt>
                                        </p:tgtEl>
                                      </p:cBhvr>
                                      <p:to x="100000" y="80000"/>
                                    </p:animScale>
                                    <p:animScale>
                                      <p:cBhvr>
                                        <p:cTn id="70" dur="166" decel="50000">
                                          <p:stCondLst>
                                            <p:cond delay="1338"/>
                                          </p:stCondLst>
                                        </p:cTn>
                                        <p:tgtEl>
                                          <p:spTgt spid="2">
                                            <p:txEl>
                                              <p:pRg st="3" end="3"/>
                                            </p:txEl>
                                          </p:spTgt>
                                        </p:tgtEl>
                                      </p:cBhvr>
                                      <p:to x="100000" y="100000"/>
                                    </p:animScale>
                                    <p:animScale>
                                      <p:cBhvr>
                                        <p:cTn id="71" dur="26">
                                          <p:stCondLst>
                                            <p:cond delay="1642"/>
                                          </p:stCondLst>
                                        </p:cTn>
                                        <p:tgtEl>
                                          <p:spTgt spid="2">
                                            <p:txEl>
                                              <p:pRg st="3" end="3"/>
                                            </p:txEl>
                                          </p:spTgt>
                                        </p:tgtEl>
                                      </p:cBhvr>
                                      <p:to x="100000" y="90000"/>
                                    </p:animScale>
                                    <p:animScale>
                                      <p:cBhvr>
                                        <p:cTn id="72" dur="166" decel="50000">
                                          <p:stCondLst>
                                            <p:cond delay="1668"/>
                                          </p:stCondLst>
                                        </p:cTn>
                                        <p:tgtEl>
                                          <p:spTgt spid="2">
                                            <p:txEl>
                                              <p:pRg st="3" end="3"/>
                                            </p:txEl>
                                          </p:spTgt>
                                        </p:tgtEl>
                                      </p:cBhvr>
                                      <p:to x="100000" y="100000"/>
                                    </p:animScale>
                                    <p:animScale>
                                      <p:cBhvr>
                                        <p:cTn id="73" dur="26">
                                          <p:stCondLst>
                                            <p:cond delay="1808"/>
                                          </p:stCondLst>
                                        </p:cTn>
                                        <p:tgtEl>
                                          <p:spTgt spid="2">
                                            <p:txEl>
                                              <p:pRg st="3" end="3"/>
                                            </p:txEl>
                                          </p:spTgt>
                                        </p:tgtEl>
                                      </p:cBhvr>
                                      <p:to x="100000" y="95000"/>
                                    </p:animScale>
                                    <p:animScale>
                                      <p:cBhvr>
                                        <p:cTn id="74" dur="166" decel="50000">
                                          <p:stCondLst>
                                            <p:cond delay="1834"/>
                                          </p:stCondLst>
                                        </p:cTn>
                                        <p:tgtEl>
                                          <p:spTgt spid="2">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r>
              <a:rPr lang="en-US" sz="2400" dirty="0" smtClean="0"/>
              <a:t>When using the tripod it made filming much easier. If I held the camera with my hand and did a pan or moved with it, the footage would be bad quality and shaky. It would be out of focus. However if you use a tripod, still footage is produced. You can use the handle to slowly move the camera around. </a:t>
            </a:r>
          </a:p>
          <a:p>
            <a:endParaRPr lang="en-US" sz="2400" dirty="0"/>
          </a:p>
          <a:p>
            <a:r>
              <a:rPr lang="en-US" sz="2400" dirty="0" smtClean="0"/>
              <a:t>I found using the tripod very easy and you can make it move to different heights for different shots. This was very helpful as when I shot Olivia from outside I used the tripod on the highest it could go whereas when I shot the laptop screen it was on the lowest it could go. </a:t>
            </a:r>
            <a:endParaRPr lang="en-US" sz="2400" dirty="0"/>
          </a:p>
        </p:txBody>
      </p:sp>
      <p:pic>
        <p:nvPicPr>
          <p:cNvPr id="4" name="Picture 3" descr="Screen Shot 2013-03-17 at 19.09.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5796" y="121572"/>
            <a:ext cx="1270327" cy="1815510"/>
          </a:xfrm>
          <a:prstGeom prst="rect">
            <a:avLst/>
          </a:prstGeom>
          <a:ln>
            <a:noFill/>
          </a:ln>
          <a:effectLst>
            <a:softEdge rad="112500"/>
          </a:effectLst>
        </p:spPr>
      </p:pic>
      <p:pic>
        <p:nvPicPr>
          <p:cNvPr id="5" name="Picture 4" descr="Screen Shot 2013-03-17 at 19.09.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825" y="121572"/>
            <a:ext cx="1270327" cy="1815510"/>
          </a:xfrm>
          <a:prstGeom prst="rect">
            <a:avLst/>
          </a:prstGeom>
          <a:ln>
            <a:noFill/>
          </a:ln>
          <a:effectLst>
            <a:softEdge rad="112500"/>
          </a:effectLst>
        </p:spPr>
      </p:pic>
      <p:sp>
        <p:nvSpPr>
          <p:cNvPr id="6" name="TextBox 5"/>
          <p:cNvSpPr txBox="1"/>
          <p:nvPr/>
        </p:nvSpPr>
        <p:spPr>
          <a:xfrm>
            <a:off x="3600385" y="502441"/>
            <a:ext cx="2086980" cy="984885"/>
          </a:xfrm>
          <a:prstGeom prst="rect">
            <a:avLst/>
          </a:prstGeom>
          <a:noFill/>
        </p:spPr>
        <p:txBody>
          <a:bodyPr wrap="none" rtlCol="0">
            <a:spAutoFit/>
          </a:bodyPr>
          <a:lstStyle/>
          <a:p>
            <a:r>
              <a:rPr lang="en-US" sz="4000" dirty="0" smtClean="0"/>
              <a:t>TRIPOD</a:t>
            </a:r>
            <a:endParaRPr lang="en-US" sz="4000" dirty="0"/>
          </a:p>
          <a:p>
            <a:endParaRPr lang="en-US" dirty="0"/>
          </a:p>
        </p:txBody>
      </p:sp>
    </p:spTree>
    <p:extLst>
      <p:ext uri="{BB962C8B-B14F-4D97-AF65-F5344CB8AC3E}">
        <p14:creationId xmlns:p14="http://schemas.microsoft.com/office/powerpoint/2010/main" val="404406642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2">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2000"/>
                                        <p:tgtEl>
                                          <p:spTgt spid="2">
                                            <p:txEl>
                                              <p:pRg st="2" end="2"/>
                                            </p:txEl>
                                          </p:spTgt>
                                        </p:tgtEl>
                                      </p:cBhvr>
                                    </p:animEffect>
                                    <p:anim calcmode="lin" valueType="num">
                                      <p:cBhvr>
                                        <p:cTn id="16" dur="2000" fill="hold"/>
                                        <p:tgtEl>
                                          <p:spTgt spid="2">
                                            <p:txEl>
                                              <p:pRg st="2" end="2"/>
                                            </p:txEl>
                                          </p:spTgt>
                                        </p:tgtEl>
                                        <p:attrNameLst>
                                          <p:attrName>style.rotation</p:attrName>
                                        </p:attrNameLst>
                                      </p:cBhvr>
                                      <p:tavLst>
                                        <p:tav tm="0">
                                          <p:val>
                                            <p:fltVal val="720"/>
                                          </p:val>
                                        </p:tav>
                                        <p:tav tm="100000">
                                          <p:val>
                                            <p:fltVal val="0"/>
                                          </p:val>
                                        </p:tav>
                                      </p:tavLst>
                                    </p:anim>
                                    <p:anim calcmode="lin" valueType="num">
                                      <p:cBhvr>
                                        <p:cTn id="17" dur="2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18" dur="2000" fill="hold"/>
                                        <p:tgtEl>
                                          <p:spTgt spid="2">
                                            <p:txEl>
                                              <p:pRg st="2" end="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262924"/>
            <a:ext cx="8229600" cy="4075176"/>
          </a:xfrm>
        </p:spPr>
        <p:txBody>
          <a:bodyPr>
            <a:noAutofit/>
          </a:bodyPr>
          <a:lstStyle/>
          <a:p>
            <a:r>
              <a:rPr lang="en-US" sz="2400" dirty="0" smtClean="0"/>
              <a:t>In our location the house had lights similar to the above picture. Natural lighting that came through the window was also used. </a:t>
            </a:r>
            <a:br>
              <a:rPr lang="en-US" sz="2400" dirty="0" smtClean="0"/>
            </a:br>
            <a:r>
              <a:rPr lang="en-US" sz="2400" dirty="0"/>
              <a:t>I</a:t>
            </a:r>
            <a:r>
              <a:rPr lang="en-US" sz="2400" dirty="0" smtClean="0"/>
              <a:t>n the kitchen when filming the mug of tea, the toaster and eggs ceiling spot lights were used. </a:t>
            </a:r>
          </a:p>
          <a:p>
            <a:endParaRPr lang="en-US" sz="2400" dirty="0"/>
          </a:p>
          <a:p>
            <a:r>
              <a:rPr lang="en-US" sz="2400" dirty="0" smtClean="0"/>
              <a:t>At times when using these ceiling spot lights it was hard to film with them because the picture quality didn’t come as good. So I had to play around with different angles in regards to where the spot lights were. When filming the mug of tea I had to turn on one side of the rooms spot lights and leave the other half off because it looked too bright on camera.</a:t>
            </a:r>
            <a:endParaRPr lang="en-US" sz="2400" dirty="0"/>
          </a:p>
        </p:txBody>
      </p:sp>
      <p:sp>
        <p:nvSpPr>
          <p:cNvPr id="4" name="TextBox 3"/>
          <p:cNvSpPr txBox="1"/>
          <p:nvPr/>
        </p:nvSpPr>
        <p:spPr>
          <a:xfrm>
            <a:off x="3181736" y="544314"/>
            <a:ext cx="2478563" cy="646331"/>
          </a:xfrm>
          <a:prstGeom prst="rect">
            <a:avLst/>
          </a:prstGeom>
          <a:noFill/>
        </p:spPr>
        <p:txBody>
          <a:bodyPr wrap="none" rtlCol="0">
            <a:spAutoFit/>
          </a:bodyPr>
          <a:lstStyle/>
          <a:p>
            <a:r>
              <a:rPr lang="en-US" sz="3600" dirty="0" smtClean="0"/>
              <a:t>LIGHTING</a:t>
            </a:r>
            <a:endParaRPr lang="en-US" sz="3600" dirty="0"/>
          </a:p>
        </p:txBody>
      </p:sp>
      <p:pic>
        <p:nvPicPr>
          <p:cNvPr id="5" name="Picture 4" descr="Screen Shot 2013-03-17 at 19.08.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114" y="118365"/>
            <a:ext cx="1188990" cy="2144559"/>
          </a:xfrm>
          <a:prstGeom prst="rect">
            <a:avLst/>
          </a:prstGeom>
          <a:ln>
            <a:noFill/>
          </a:ln>
          <a:effectLst>
            <a:softEdge rad="112500"/>
          </a:effectLst>
        </p:spPr>
      </p:pic>
      <p:pic>
        <p:nvPicPr>
          <p:cNvPr id="6" name="Picture 5" descr="Screen Shot 2013-03-17 at 19.08.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2670" y="117238"/>
            <a:ext cx="1188990" cy="2144559"/>
          </a:xfrm>
          <a:prstGeom prst="rect">
            <a:avLst/>
          </a:prstGeom>
          <a:ln>
            <a:noFill/>
          </a:ln>
          <a:effectLst>
            <a:softEdge rad="112500"/>
          </a:effectLst>
        </p:spPr>
      </p:pic>
    </p:spTree>
    <p:extLst>
      <p:ext uri="{BB962C8B-B14F-4D97-AF65-F5344CB8AC3E}">
        <p14:creationId xmlns:p14="http://schemas.microsoft.com/office/powerpoint/2010/main" val="122388577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800" decel="100000"/>
                                        <p:tgtEl>
                                          <p:spTgt spid="2">
                                            <p:txEl>
                                              <p:pRg st="0" end="0"/>
                                            </p:txEl>
                                          </p:spTgt>
                                        </p:tgtEl>
                                      </p:cBhvr>
                                    </p:animEffect>
                                    <p:anim calcmode="lin" valueType="num">
                                      <p:cBhvr>
                                        <p:cTn id="8" dur="8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800" decel="100000"/>
                                        <p:tgtEl>
                                          <p:spTgt spid="2">
                                            <p:txEl>
                                              <p:pRg st="2" end="2"/>
                                            </p:txEl>
                                          </p:spTgt>
                                        </p:tgtEl>
                                      </p:cBhvr>
                                    </p:animEffect>
                                    <p:anim calcmode="lin" valueType="num">
                                      <p:cBhvr>
                                        <p:cTn id="18" dur="800" decel="100000" fill="hold"/>
                                        <p:tgtEl>
                                          <p:spTgt spid="2">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2">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2">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902" y="1843314"/>
            <a:ext cx="8229600" cy="4075176"/>
          </a:xfrm>
        </p:spPr>
        <p:txBody>
          <a:bodyPr>
            <a:normAutofit/>
          </a:bodyPr>
          <a:lstStyle/>
          <a:p>
            <a:r>
              <a:rPr lang="en-US" sz="2400" dirty="0" smtClean="0"/>
              <a:t>When I finished filming, the editor used final cut pro to edit the film. Myself and the director assisted him so we knew how the program also worked.  </a:t>
            </a:r>
          </a:p>
          <a:p>
            <a:r>
              <a:rPr lang="en-US" sz="2400" dirty="0" smtClean="0"/>
              <a:t>The editor found the program ok to work with although found difficulty with inserting text with the correct font. To overcome this problem we used another program called Vegas Pro to do this. We understood this program a little clearer than final cut pro.</a:t>
            </a:r>
            <a:endParaRPr lang="en-US" sz="2400" dirty="0"/>
          </a:p>
        </p:txBody>
      </p:sp>
      <p:sp>
        <p:nvSpPr>
          <p:cNvPr id="4" name="TextBox 3"/>
          <p:cNvSpPr txBox="1"/>
          <p:nvPr/>
        </p:nvSpPr>
        <p:spPr>
          <a:xfrm>
            <a:off x="2888680" y="572930"/>
            <a:ext cx="3573214" cy="646331"/>
          </a:xfrm>
          <a:prstGeom prst="rect">
            <a:avLst/>
          </a:prstGeom>
          <a:noFill/>
        </p:spPr>
        <p:txBody>
          <a:bodyPr wrap="none" rtlCol="0">
            <a:spAutoFit/>
          </a:bodyPr>
          <a:lstStyle/>
          <a:p>
            <a:r>
              <a:rPr lang="en-US" sz="3600" dirty="0" smtClean="0"/>
              <a:t>FINAL CUT PRO</a:t>
            </a:r>
            <a:endParaRPr lang="en-US" sz="3600" dirty="0"/>
          </a:p>
        </p:txBody>
      </p:sp>
      <p:pic>
        <p:nvPicPr>
          <p:cNvPr id="5" name="Picture 4" descr="Screen Shot 2013-03-17 at 19.09.1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689" y="92722"/>
            <a:ext cx="2600126" cy="1872274"/>
          </a:xfrm>
          <a:prstGeom prst="rect">
            <a:avLst/>
          </a:prstGeom>
          <a:ln>
            <a:noFill/>
          </a:ln>
          <a:effectLst>
            <a:softEdge rad="112500"/>
          </a:effectLst>
        </p:spPr>
      </p:pic>
      <p:pic>
        <p:nvPicPr>
          <p:cNvPr id="6" name="Picture 5" descr="Screen Shot 2013-03-17 at 19.09.1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0029" y="92722"/>
            <a:ext cx="2600126" cy="1872274"/>
          </a:xfrm>
          <a:prstGeom prst="rect">
            <a:avLst/>
          </a:prstGeom>
          <a:ln>
            <a:noFill/>
          </a:ln>
          <a:effectLst>
            <a:softEdge rad="112500"/>
          </a:effectLst>
        </p:spPr>
      </p:pic>
    </p:spTree>
    <p:extLst>
      <p:ext uri="{BB962C8B-B14F-4D97-AF65-F5344CB8AC3E}">
        <p14:creationId xmlns:p14="http://schemas.microsoft.com/office/powerpoint/2010/main" val="3774003733"/>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Scale>
                                      <p:cBhvr>
                                        <p:cTn id="7" dur="1000" decel="50000" fill="hold">
                                          <p:stCondLst>
                                            <p:cond delay="0"/>
                                          </p:stCondLst>
                                        </p:cTn>
                                        <p:tgtEl>
                                          <p:spTgt spid="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xEl>
                                              <p:pRg st="0" end="0"/>
                                            </p:txEl>
                                          </p:spTgt>
                                        </p:tgtEl>
                                        <p:attrNameLst>
                                          <p:attrName>ppt_x</p:attrName>
                                          <p:attrName>ppt_y</p:attrName>
                                        </p:attrNameLst>
                                      </p:cBhvr>
                                    </p:animMotion>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Scale>
                                      <p:cBhvr>
                                        <p:cTn id="14" dur="1000" decel="50000" fill="hold">
                                          <p:stCondLst>
                                            <p:cond delay="0"/>
                                          </p:stCondLst>
                                        </p:cTn>
                                        <p:tgtEl>
                                          <p:spTgt spid="2">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2">
                                            <p:txEl>
                                              <p:pRg st="1" end="1"/>
                                            </p:txEl>
                                          </p:spTgt>
                                        </p:tgtEl>
                                        <p:attrNameLst>
                                          <p:attrName>ppt_x</p:attrName>
                                          <p:attrName>ppt_y</p:attrName>
                                        </p:attrNameLst>
                                      </p:cBhvr>
                                    </p:animMotion>
                                    <p:animEffect transition="in" filter="fade">
                                      <p:cBhvr>
                                        <p:cTn id="16"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When looking for sound effects and music for my film such as the Facebook bleep I looked on </a:t>
            </a:r>
            <a:r>
              <a:rPr lang="en-US" dirty="0" err="1" smtClean="0"/>
              <a:t>audionetwork.com</a:t>
            </a:r>
            <a:r>
              <a:rPr lang="en-US" dirty="0" smtClean="0"/>
              <a:t> and sound cloud. These are sites that offer free music and sound effects. The music that plays at the beginning along with the montage is my friend who composes music. He has his music on sound cloud. </a:t>
            </a:r>
          </a:p>
          <a:p>
            <a:r>
              <a:rPr lang="en-US" dirty="0" smtClean="0"/>
              <a:t>On </a:t>
            </a:r>
            <a:r>
              <a:rPr lang="en-US" dirty="0" err="1" smtClean="0"/>
              <a:t>audiotnetwork.com</a:t>
            </a:r>
            <a:r>
              <a:rPr lang="en-US" dirty="0" smtClean="0"/>
              <a:t> you can listen to numerous sounds and tunes and then download them. I found this process simple and easy to use.</a:t>
            </a:r>
          </a:p>
          <a:p>
            <a:r>
              <a:rPr lang="en-US" dirty="0" smtClean="0"/>
              <a:t>When I looked for the music that occurs at the beginning my friend helped navigate me around the site to find his music. So this process I also found easy.</a:t>
            </a:r>
            <a:endParaRPr lang="en-US" dirty="0"/>
          </a:p>
        </p:txBody>
      </p:sp>
      <p:pic>
        <p:nvPicPr>
          <p:cNvPr id="4" name="Picture 3" descr="Screen Shot 2013-03-17 at 19.41.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3251" y="309693"/>
            <a:ext cx="1647166" cy="1431996"/>
          </a:xfrm>
          <a:prstGeom prst="rect">
            <a:avLst/>
          </a:prstGeom>
          <a:ln>
            <a:noFill/>
          </a:ln>
          <a:effectLst>
            <a:softEdge rad="112500"/>
          </a:effectLst>
        </p:spPr>
      </p:pic>
      <p:pic>
        <p:nvPicPr>
          <p:cNvPr id="5" name="Picture 4" descr="Screen Shot 2013-03-17 at 19.41.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731" y="309693"/>
            <a:ext cx="1647166" cy="1431996"/>
          </a:xfrm>
          <a:prstGeom prst="rect">
            <a:avLst/>
          </a:prstGeom>
          <a:ln>
            <a:noFill/>
          </a:ln>
          <a:effectLst>
            <a:softEdge rad="112500"/>
          </a:effectLst>
        </p:spPr>
      </p:pic>
      <p:sp>
        <p:nvSpPr>
          <p:cNvPr id="3" name="TextBox 2"/>
          <p:cNvSpPr txBox="1"/>
          <p:nvPr/>
        </p:nvSpPr>
        <p:spPr>
          <a:xfrm>
            <a:off x="2511777" y="323804"/>
            <a:ext cx="4052236" cy="954107"/>
          </a:xfrm>
          <a:prstGeom prst="rect">
            <a:avLst/>
          </a:prstGeom>
          <a:noFill/>
        </p:spPr>
        <p:txBody>
          <a:bodyPr wrap="none" rtlCol="0">
            <a:spAutoFit/>
          </a:bodyPr>
          <a:lstStyle/>
          <a:p>
            <a:pPr algn="ctr"/>
            <a:r>
              <a:rPr lang="en-US" sz="2800" dirty="0" smtClean="0"/>
              <a:t>AUDIONETWORK.COM</a:t>
            </a:r>
            <a:br>
              <a:rPr lang="en-US" sz="2800" dirty="0" smtClean="0"/>
            </a:br>
            <a:r>
              <a:rPr lang="en-US" sz="2800" dirty="0" smtClean="0"/>
              <a:t>&amp; SOUND CLOUD</a:t>
            </a:r>
            <a:endParaRPr lang="en-US" sz="2800" dirty="0"/>
          </a:p>
        </p:txBody>
      </p:sp>
    </p:spTree>
    <p:extLst>
      <p:ext uri="{BB962C8B-B14F-4D97-AF65-F5344CB8AC3E}">
        <p14:creationId xmlns:p14="http://schemas.microsoft.com/office/powerpoint/2010/main" val="7456555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10000"/>
          </a:bodyPr>
          <a:lstStyle/>
          <a:p>
            <a:r>
              <a:rPr lang="en-US" dirty="0" smtClean="0"/>
              <a:t>In the process of making my film I wanted to find out what my audience would prefer to see in horror movies.</a:t>
            </a:r>
          </a:p>
          <a:p>
            <a:r>
              <a:rPr lang="en-US" dirty="0" smtClean="0"/>
              <a:t>To do this I used the program called survey monkey. This program enables you to allow the public to take an online survey that you have made up. This was very helpful as I was able to see what my target audience want to be watching. </a:t>
            </a:r>
          </a:p>
          <a:p>
            <a:r>
              <a:rPr lang="en-US" dirty="0" smtClean="0"/>
              <a:t>The program was easy to navigate around but one problem I had at the beginning was selecting a new question. I couldn’t see where you clicked to add a new question. Other than that I found survey monkey easy to use. A good thing about it is it shows your results clearly. This helped me when writing up my evaluation for it.</a:t>
            </a:r>
          </a:p>
          <a:p>
            <a:endParaRPr lang="en-US" dirty="0"/>
          </a:p>
          <a:p>
            <a:r>
              <a:rPr lang="en-US" dirty="0" smtClean="0"/>
              <a:t>A program that I used to advertise my film and also my survey was Facebook. As I am familiar with this program I had no troubles. I found it very interesting what people thought about horror and </a:t>
            </a:r>
            <a:r>
              <a:rPr lang="en-US" dirty="0" err="1" smtClean="0"/>
              <a:t>Yurei</a:t>
            </a:r>
            <a:r>
              <a:rPr lang="en-US" dirty="0" smtClean="0"/>
              <a:t> horror films.</a:t>
            </a:r>
            <a:endParaRPr lang="en-US" dirty="0"/>
          </a:p>
        </p:txBody>
      </p:sp>
      <p:sp>
        <p:nvSpPr>
          <p:cNvPr id="4" name="TextBox 3"/>
          <p:cNvSpPr txBox="1"/>
          <p:nvPr/>
        </p:nvSpPr>
        <p:spPr>
          <a:xfrm>
            <a:off x="2411762" y="456605"/>
            <a:ext cx="4141303" cy="523220"/>
          </a:xfrm>
          <a:prstGeom prst="rect">
            <a:avLst/>
          </a:prstGeom>
          <a:noFill/>
        </p:spPr>
        <p:txBody>
          <a:bodyPr wrap="none" rtlCol="0">
            <a:spAutoFit/>
          </a:bodyPr>
          <a:lstStyle/>
          <a:p>
            <a:r>
              <a:rPr lang="en-US" sz="2800" dirty="0" smtClean="0"/>
              <a:t>ADVERTISING MY FILM</a:t>
            </a:r>
            <a:endParaRPr lang="en-US" sz="2800" dirty="0"/>
          </a:p>
        </p:txBody>
      </p:sp>
      <p:pic>
        <p:nvPicPr>
          <p:cNvPr id="5" name="Picture 4" descr="Screen Shot 2013-04-07 at 08.58.20.png"/>
          <p:cNvPicPr>
            <a:picLocks noChangeAspect="1"/>
          </p:cNvPicPr>
          <p:nvPr/>
        </p:nvPicPr>
        <p:blipFill>
          <a:blip r:embed="rId2">
            <a:extLst>
              <a:ext uri="{BEBA8EAE-BF5A-486C-A8C5-ECC9F3942E4B}">
                <a14:imgProps xmlns:a14="http://schemas.microsoft.com/office/drawing/2010/main">
                  <a14:imgLayer r:embed="rId3">
                    <a14:imgEffect>
                      <a14:backgroundRemoval t="1370" b="97260" l="0" r="96479">
                        <a14:foregroundMark x1="56338" y1="34932" x2="56338" y2="34932"/>
                        <a14:foregroundMark x1="35915" y1="32877" x2="35915" y2="32877"/>
                        <a14:foregroundMark x1="61972" y1="36301" x2="61972" y2="36301"/>
                      </a14:backgroundRemoval>
                    </a14:imgEffect>
                  </a14:imgLayer>
                </a14:imgProps>
              </a:ext>
              <a:ext uri="{28A0092B-C50C-407E-A947-70E740481C1C}">
                <a14:useLocalDpi xmlns:a14="http://schemas.microsoft.com/office/drawing/2010/main" val="0"/>
              </a:ext>
            </a:extLst>
          </a:blip>
          <a:stretch>
            <a:fillRect/>
          </a:stretch>
        </p:blipFill>
        <p:spPr>
          <a:xfrm>
            <a:off x="411211" y="85993"/>
            <a:ext cx="1803400" cy="1854200"/>
          </a:xfrm>
          <a:prstGeom prst="rect">
            <a:avLst/>
          </a:prstGeom>
        </p:spPr>
      </p:pic>
      <p:pic>
        <p:nvPicPr>
          <p:cNvPr id="6" name="Picture 5" descr="Screen Shot 2013-04-07 at 08.58.0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8743" y="456605"/>
            <a:ext cx="2060607" cy="735931"/>
          </a:xfrm>
          <a:prstGeom prst="rect">
            <a:avLst/>
          </a:prstGeom>
        </p:spPr>
      </p:pic>
    </p:spTree>
    <p:extLst>
      <p:ext uri="{BB962C8B-B14F-4D97-AF65-F5344CB8AC3E}">
        <p14:creationId xmlns:p14="http://schemas.microsoft.com/office/powerpoint/2010/main" val="3476174377"/>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 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Tie.thmx</Template>
  <TotalTime>89</TotalTime>
  <Words>732</Words>
  <Application>Microsoft Macintosh PowerPoint</Application>
  <PresentationFormat>On-screen Show (4:3)</PresentationFormat>
  <Paragraphs>29</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Black Tie</vt:lpstr>
      <vt:lpstr>Technologies</vt:lpstr>
      <vt:lpstr>Technologies used:</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Technologies</dc:title>
  <dc:creator>Ella Shire</dc:creator>
  <cp:lastModifiedBy>Ella Shire</cp:lastModifiedBy>
  <cp:revision>14</cp:revision>
  <dcterms:created xsi:type="dcterms:W3CDTF">2013-03-17T15:05:21Z</dcterms:created>
  <dcterms:modified xsi:type="dcterms:W3CDTF">2013-04-07T05:39:05Z</dcterms:modified>
</cp:coreProperties>
</file>